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>
  <p:sldMasterIdLst>
    <p:sldMasterId id="2147483759" r:id="rId1"/>
  </p:sldMasterIdLst>
  <p:notesMasterIdLst>
    <p:notesMasterId r:id="rId51"/>
  </p:notesMasterIdLst>
  <p:handoutMasterIdLst>
    <p:handoutMasterId r:id="rId52"/>
  </p:handoutMasterIdLst>
  <p:sldIdLst>
    <p:sldId id="331" r:id="rId2"/>
    <p:sldId id="350" r:id="rId3"/>
    <p:sldId id="374" r:id="rId4"/>
    <p:sldId id="424" r:id="rId5"/>
    <p:sldId id="426" r:id="rId6"/>
    <p:sldId id="334" r:id="rId7"/>
    <p:sldId id="335" r:id="rId8"/>
    <p:sldId id="353" r:id="rId9"/>
    <p:sldId id="354" r:id="rId10"/>
    <p:sldId id="336" r:id="rId11"/>
    <p:sldId id="337" r:id="rId12"/>
    <p:sldId id="381" r:id="rId13"/>
    <p:sldId id="430" r:id="rId14"/>
    <p:sldId id="431" r:id="rId15"/>
    <p:sldId id="429" r:id="rId16"/>
    <p:sldId id="360" r:id="rId17"/>
    <p:sldId id="339" r:id="rId18"/>
    <p:sldId id="361" r:id="rId19"/>
    <p:sldId id="362" r:id="rId20"/>
    <p:sldId id="375" r:id="rId21"/>
    <p:sldId id="340" r:id="rId22"/>
    <p:sldId id="363" r:id="rId23"/>
    <p:sldId id="341" r:id="rId24"/>
    <p:sldId id="364" r:id="rId25"/>
    <p:sldId id="342" r:id="rId26"/>
    <p:sldId id="365" r:id="rId27"/>
    <p:sldId id="343" r:id="rId28"/>
    <p:sldId id="366" r:id="rId29"/>
    <p:sldId id="421" r:id="rId30"/>
    <p:sldId id="367" r:id="rId31"/>
    <p:sldId id="344" r:id="rId32"/>
    <p:sldId id="369" r:id="rId33"/>
    <p:sldId id="345" r:id="rId34"/>
    <p:sldId id="370" r:id="rId35"/>
    <p:sldId id="427" r:id="rId36"/>
    <p:sldId id="428" r:id="rId37"/>
    <p:sldId id="346" r:id="rId38"/>
    <p:sldId id="372" r:id="rId39"/>
    <p:sldId id="371" r:id="rId40"/>
    <p:sldId id="432" r:id="rId41"/>
    <p:sldId id="388" r:id="rId42"/>
    <p:sldId id="396" r:id="rId43"/>
    <p:sldId id="397" r:id="rId44"/>
    <p:sldId id="400" r:id="rId45"/>
    <p:sldId id="405" r:id="rId46"/>
    <p:sldId id="408" r:id="rId47"/>
    <p:sldId id="416" r:id="rId48"/>
    <p:sldId id="417" r:id="rId49"/>
    <p:sldId id="418" r:id="rId5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CEDF"/>
    <a:srgbClr val="F8BE1A"/>
    <a:srgbClr val="59BBDE"/>
    <a:srgbClr val="AA1949"/>
    <a:srgbClr val="6D111B"/>
    <a:srgbClr val="162210"/>
    <a:srgbClr val="78B75C"/>
    <a:srgbClr val="66FF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914" autoAdjust="0"/>
    <p:restoredTop sz="94660"/>
  </p:normalViewPr>
  <p:slideViewPr>
    <p:cSldViewPr>
      <p:cViewPr>
        <p:scale>
          <a:sx n="70" d="100"/>
          <a:sy n="70" d="100"/>
        </p:scale>
        <p:origin x="-1843" y="-365"/>
      </p:cViewPr>
      <p:guideLst>
        <p:guide orient="horz" pos="3936"/>
        <p:guide orient="horz" pos="480"/>
        <p:guide orient="horz" pos="1008"/>
        <p:guide orient="horz" pos="1296"/>
        <p:guide pos="2880"/>
        <p:guide pos="288"/>
        <p:guide pos="54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FED444D-109F-4B59-96BC-7015459594B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28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4588" y="687388"/>
            <a:ext cx="4568825" cy="342582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8DE51DA-B975-496A-B7EC-32E97B51B68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>
              <a:latin typeface="Times New Roman" pitchFamily="18" charset="0"/>
            </a:endParaRP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BBBE27-7C4D-4905-9418-0A4DB9DAFA3A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>
              <a:latin typeface="Times New Roman" pitchFamily="18" charset="0"/>
            </a:endParaRP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F45AF0-08A7-449C-BB73-CE6002D44863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>
              <a:latin typeface="Times New Roman" pitchFamily="18" charset="0"/>
            </a:endParaRP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261BEF-97B5-40D6-845F-B91A67A0CC97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>
              <a:latin typeface="Times New Roman" pitchFamily="18" charset="0"/>
            </a:endParaRPr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811856-D15B-43D8-95CE-A3DCF6D0E82B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>
              <a:latin typeface="Times New Roman" pitchFamily="18" charset="0"/>
            </a:endParaRPr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BA19DA-1F0A-436A-B3BB-99804FD213FB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21C517-FF5E-4160-85A2-FCE714FE4A47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58371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 cap="flat"/>
        </p:spPr>
      </p:sp>
      <p:sp>
        <p:nvSpPr>
          <p:cNvPr id="58372" name="Rectangle 3"/>
          <p:cNvSpPr>
            <a:spLocks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z="180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F08CC1-9319-4D68-85FF-DC52C534238A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59395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 cap="flat"/>
        </p:spPr>
      </p:sp>
      <p:sp>
        <p:nvSpPr>
          <p:cNvPr id="59396" name="Rectangle 3"/>
          <p:cNvSpPr>
            <a:spLocks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z="180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>
              <a:latin typeface="Times New Roman" pitchFamily="18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48E29E-C030-40A2-BA35-F4DABBEBF49F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>
              <a:latin typeface="Times New Roman" pitchFamily="18" charset="0"/>
            </a:endParaRPr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7A8DE4-20AB-4C39-B328-3906CEE03FC6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BB3FFF-1F3C-4879-9CAA-F8CC9358F5A2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62467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 cap="flat"/>
        </p:spPr>
      </p:sp>
      <p:sp>
        <p:nvSpPr>
          <p:cNvPr id="62468" name="Rectangle 3"/>
          <p:cNvSpPr>
            <a:spLocks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z="180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170CF6-932D-477C-8543-7EAE2ABF98CC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63491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 cap="flat"/>
        </p:spPr>
      </p:sp>
      <p:sp>
        <p:nvSpPr>
          <p:cNvPr id="63492" name="Rectangle 3"/>
          <p:cNvSpPr>
            <a:spLocks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z="180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>
              <a:latin typeface="Times New Roman" pitchFamily="18" charset="0"/>
            </a:endParaRPr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6A94F4-DBEA-4BDB-8CBC-47353A85B428}" type="slidenum">
              <a:rPr lang="en-US" smtClean="0"/>
              <a:pPr/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>
              <a:latin typeface="Times New Roman" pitchFamily="18" charset="0"/>
            </a:endParaRPr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AEFC4A-9D80-4F54-A533-A26961D3993F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>
              <a:latin typeface="Times New Roman" pitchFamily="18" charset="0"/>
            </a:endParaRPr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DD9ECE-5848-4A6B-B5EC-20B0628A6877}" type="slidenum">
              <a:rPr lang="en-US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>
              <a:latin typeface="Times New Roman" pitchFamily="18" charset="0"/>
            </a:endParaRPr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484280-F2FC-4C03-9A7E-8B3B6E9D1E3A}" type="slidenum">
              <a:rPr lang="en-US" smtClean="0"/>
              <a:pPr/>
              <a:t>15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>
              <a:latin typeface="Times New Roman" pitchFamily="18" charset="0"/>
            </a:endParaRPr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423943A-FA68-479D-9E46-BBED75C9F2A4}" type="slidenum">
              <a:rPr lang="en-US" smtClean="0"/>
              <a:pPr/>
              <a:t>16</a:t>
            </a:fld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B94BCC-45CA-424A-849E-A855F354743A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69635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 cap="flat"/>
        </p:spPr>
      </p:sp>
      <p:sp>
        <p:nvSpPr>
          <p:cNvPr id="69636" name="Rectangle 3"/>
          <p:cNvSpPr>
            <a:spLocks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z="180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>
              <a:latin typeface="Times New Roman" pitchFamily="18" charset="0"/>
            </a:endParaRPr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3ABF6D-FF5B-43E8-81D9-3C39E096E664}" type="slidenum">
              <a:rPr lang="en-US" smtClean="0"/>
              <a:pPr/>
              <a:t>18</a:t>
            </a:fld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>
              <a:latin typeface="Times New Roman" pitchFamily="18" charset="0"/>
            </a:endParaRPr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7DFEE7-D080-4CBE-82CC-D9C5B8288C38}" type="slidenum">
              <a:rPr lang="en-US" smtClean="0"/>
              <a:pPr/>
              <a:t>19</a:t>
            </a:fld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>
              <a:latin typeface="Times New Roman" pitchFamily="18" charset="0"/>
            </a:endParaRPr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B97889-926D-444F-A32D-7E8FB8A9B9E5}" type="slidenum">
              <a:rPr lang="en-US" smtClean="0"/>
              <a:pPr/>
              <a:t>20</a:t>
            </a:fld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9EC8B9-31D0-4309-BE0F-0ADC46054223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73731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 cap="flat"/>
        </p:spPr>
      </p:sp>
      <p:sp>
        <p:nvSpPr>
          <p:cNvPr id="73732" name="Rectangle 3"/>
          <p:cNvSpPr>
            <a:spLocks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z="180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>
              <a:latin typeface="Times New Roman" pitchFamily="18" charset="0"/>
            </a:endParaRPr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6527F6E-90CD-4A87-AE0E-72237FC78F0E}" type="slidenum">
              <a:rPr lang="en-US" smtClean="0"/>
              <a:pPr/>
              <a:t>22</a:t>
            </a:fld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7F7645-9EB4-4237-8CF1-04D977D14A4A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75779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 cap="flat"/>
        </p:spPr>
      </p:sp>
      <p:sp>
        <p:nvSpPr>
          <p:cNvPr id="75780" name="Rectangle 3"/>
          <p:cNvSpPr>
            <a:spLocks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z="180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>
              <a:latin typeface="Times New Roman" pitchFamily="18" charset="0"/>
            </a:endParaRPr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2AB433-4ED6-4C33-A89D-FFDAEDDFFAD3}" type="slidenum">
              <a:rPr lang="en-US" smtClean="0"/>
              <a:pPr/>
              <a:t>24</a:t>
            </a:fld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63BB8E-71FD-40BF-A301-69D674C3E3E3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77827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 cap="flat"/>
        </p:spPr>
      </p:sp>
      <p:sp>
        <p:nvSpPr>
          <p:cNvPr id="77828" name="Rectangle 3"/>
          <p:cNvSpPr>
            <a:spLocks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z="180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>
              <a:latin typeface="Times New Roman" pitchFamily="18" charset="0"/>
            </a:endParaRPr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E89BC7-D686-4FAF-B11D-83BAC79DCC8B}" type="slidenum">
              <a:rPr lang="en-US" smtClean="0"/>
              <a:pPr/>
              <a:t>26</a:t>
            </a:fld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DF28B5-850D-41FD-BD8E-B5863C93E1F9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79875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 cap="flat"/>
        </p:spPr>
      </p:sp>
      <p:sp>
        <p:nvSpPr>
          <p:cNvPr id="79876" name="Rectangle 3"/>
          <p:cNvSpPr>
            <a:spLocks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z="180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>
              <a:latin typeface="Times New Roman" pitchFamily="18" charset="0"/>
            </a:endParaRPr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9DFDCF-617E-499D-BF36-1A4398FCEE4A}" type="slidenum">
              <a:rPr lang="en-US" smtClean="0"/>
              <a:pPr/>
              <a:t>28</a:t>
            </a:fld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>
              <a:latin typeface="Times New Roman" pitchFamily="18" charset="0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16FAEB-68CB-47F4-810C-40EAE776FA14}" type="slidenum">
              <a:rPr lang="en-US" smtClean="0"/>
              <a:pPr/>
              <a:t>29</a:t>
            </a:fld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>
              <a:latin typeface="Times New Roman" pitchFamily="18" charset="0"/>
            </a:endParaRPr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F4F3FE-9E5C-4E81-B47E-FD830BF90837}" type="slidenum">
              <a:rPr lang="en-US" smtClean="0"/>
              <a:pPr/>
              <a:t>30</a:t>
            </a:fld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D1F1F2-AAB2-419B-9AD6-60008862B1B3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83971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 cap="flat"/>
        </p:spPr>
      </p:sp>
      <p:sp>
        <p:nvSpPr>
          <p:cNvPr id="83972" name="Rectangle 3"/>
          <p:cNvSpPr>
            <a:spLocks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z="180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>
              <a:latin typeface="Times New Roman" pitchFamily="18" charset="0"/>
            </a:endParaRPr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ED539A-B493-4279-B310-E092515E1445}" type="slidenum">
              <a:rPr lang="en-US" smtClean="0"/>
              <a:pPr/>
              <a:t>32</a:t>
            </a:fld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2EF168-1EAD-4218-ABB8-3343BDCBD367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86019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 cap="flat"/>
        </p:spPr>
      </p:sp>
      <p:sp>
        <p:nvSpPr>
          <p:cNvPr id="86020" name="Rectangle 3"/>
          <p:cNvSpPr>
            <a:spLocks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z="180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>
              <a:latin typeface="Times New Roman" pitchFamily="18" charset="0"/>
            </a:endParaRPr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99A5B-F3AA-4A63-8CDB-1E2F820FE049}" type="slidenum">
              <a:rPr lang="en-US" smtClean="0"/>
              <a:pPr/>
              <a:t>34</a:t>
            </a:fld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>
              <a:latin typeface="Times New Roman" pitchFamily="18" charset="0"/>
            </a:endParaRPr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749304-A118-4AD4-BAD4-DD1304F04265}" type="slidenum">
              <a:rPr lang="en-US" smtClean="0"/>
              <a:pPr/>
              <a:t>35</a:t>
            </a:fld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>
              <a:latin typeface="Times New Roman" pitchFamily="18" charset="0"/>
            </a:endParaRPr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5FC08B-CDB2-474F-A421-22FDCD9C8717}" type="slidenum">
              <a:rPr lang="en-US" smtClean="0"/>
              <a:pPr/>
              <a:t>36</a:t>
            </a:fld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36F6C8-BFFA-409E-B9D9-A4212FC8B80F}" type="slidenum">
              <a:rPr lang="en-US" smtClean="0"/>
              <a:pPr/>
              <a:t>37</a:t>
            </a:fld>
            <a:endParaRPr lang="en-US" smtClean="0"/>
          </a:p>
        </p:txBody>
      </p:sp>
      <p:sp>
        <p:nvSpPr>
          <p:cNvPr id="90115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 cap="flat"/>
        </p:spPr>
      </p:sp>
      <p:sp>
        <p:nvSpPr>
          <p:cNvPr id="90116" name="Rectangle 3"/>
          <p:cNvSpPr>
            <a:spLocks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z="180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>
              <a:latin typeface="Times New Roman" pitchFamily="18" charset="0"/>
            </a:endParaRPr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5CB3C9-8326-492F-AE0C-3072B8547038}" type="slidenum">
              <a:rPr lang="en-US" smtClean="0"/>
              <a:pPr/>
              <a:t>38</a:t>
            </a:fld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>
              <a:latin typeface="Times New Roman" pitchFamily="18" charset="0"/>
            </a:endParaRPr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655812-06D4-4664-A23A-6E14F62C832D}" type="slidenum">
              <a:rPr lang="en-US" smtClean="0"/>
              <a:pPr/>
              <a:t>39</a:t>
            </a:fld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>
              <a:latin typeface="Times New Roman" pitchFamily="18" charset="0"/>
            </a:endParaRPr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22D871-EC6A-4B95-AEA2-0A25C6EFF461}" type="slidenum">
              <a:rPr lang="en-US" smtClean="0"/>
              <a:pPr/>
              <a:t>40</a:t>
            </a:fld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>
              <a:latin typeface="Times New Roman" pitchFamily="18" charset="0"/>
            </a:endParaRPr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905764-4B5B-4EAA-AFFD-902EE290508F}" type="slidenum">
              <a:rPr lang="en-US" smtClean="0"/>
              <a:pPr/>
              <a:t>41</a:t>
            </a:fld>
            <a:endParaRPr 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184AF3-57A8-4D62-B088-9FF1B6841BBD}" type="slidenum">
              <a:rPr lang="en-US" smtClean="0"/>
              <a:pPr/>
              <a:t>42</a:t>
            </a:fld>
            <a:endParaRPr lang="en-US" smtClean="0"/>
          </a:p>
        </p:txBody>
      </p:sp>
      <p:sp>
        <p:nvSpPr>
          <p:cNvPr id="95235" name="Rectangle 2"/>
          <p:cNvSpPr>
            <a:spLocks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z="180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>
              <a:latin typeface="Times New Roman" pitchFamily="18" charset="0"/>
            </a:endParaRPr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222F50-0363-4AE5-ADF7-CE66E4DE0191}" type="slidenum">
              <a:rPr lang="en-US" smtClean="0"/>
              <a:pPr/>
              <a:t>43</a:t>
            </a:fld>
            <a:endParaRPr 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72EF03-7BF8-4BFC-8BD1-92023738D314}" type="slidenum">
              <a:rPr lang="en-US" smtClean="0"/>
              <a:pPr/>
              <a:t>44</a:t>
            </a:fld>
            <a:endParaRPr lang="en-US" smtClean="0"/>
          </a:p>
        </p:txBody>
      </p:sp>
      <p:sp>
        <p:nvSpPr>
          <p:cNvPr id="97283" name="Rectangle 2"/>
          <p:cNvSpPr>
            <a:spLocks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z="180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>
              <a:latin typeface="Times New Roman" pitchFamily="18" charset="0"/>
            </a:endParaRPr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2F5938-E046-44D1-A5CC-0D8F889A524F}" type="slidenum">
              <a:rPr lang="en-US" smtClean="0"/>
              <a:pPr/>
              <a:t>45</a:t>
            </a:fld>
            <a:endParaRPr 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>
              <a:latin typeface="Times New Roman" pitchFamily="18" charset="0"/>
            </a:endParaRPr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E9ABEB-8A35-4F7B-B332-E80CBDA2C431}" type="slidenum">
              <a:rPr lang="en-US" smtClean="0"/>
              <a:pPr/>
              <a:t>46</a:t>
            </a:fld>
            <a:endParaRPr 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>
              <a:latin typeface="Times New Roman" pitchFamily="18" charset="0"/>
            </a:endParaRPr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C5D976-710D-40C8-B577-82BADF1600B2}" type="slidenum">
              <a:rPr lang="en-US" smtClean="0"/>
              <a:pPr/>
              <a:t>47</a:t>
            </a:fld>
            <a:endParaRPr 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>
              <a:latin typeface="Times New Roman" pitchFamily="18" charset="0"/>
            </a:endParaRPr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8E1274-5C8B-45BA-A2B8-55A827291511}" type="slidenum">
              <a:rPr lang="en-US" smtClean="0"/>
              <a:pPr/>
              <a:t>48</a:t>
            </a:fld>
            <a:endParaRPr 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>
              <a:latin typeface="Times New Roman" pitchFamily="18" charset="0"/>
            </a:endParaRPr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0A8CCD-AD32-4CD6-8ACF-DFA3E2BD43CB}" type="slidenum">
              <a:rPr lang="en-US" smtClean="0"/>
              <a:pPr/>
              <a:t>49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600">
                <a:latin typeface="+mn-lt"/>
              </a:defRPr>
            </a:lvl1pPr>
            <a:lvl2pPr>
              <a:buFont typeface="Wingdings" pitchFamily="2" charset="2"/>
              <a:buChar char="v"/>
              <a:defRPr sz="3200">
                <a:latin typeface="+mn-lt"/>
              </a:defRPr>
            </a:lvl2pPr>
            <a:lvl3pPr>
              <a:defRPr sz="2800">
                <a:latin typeface="+mn-lt"/>
              </a:defRPr>
            </a:lvl3pPr>
            <a:lvl4pPr>
              <a:buFont typeface="Wingdings" pitchFamily="2" charset="2"/>
              <a:buChar char="v"/>
              <a:defRPr sz="2400">
                <a:latin typeface="+mn-lt"/>
              </a:defRPr>
            </a:lvl4pPr>
            <a:lvl5pPr>
              <a:defRPr sz="20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2011 Pearson Education, Ltd.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5-</a:t>
            </a:r>
            <a:fld id="{53741783-3CF3-4D15-870B-1EE124DA8D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2011 Pearson Education, Ltd.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5-</a:t>
            </a:r>
            <a:fld id="{EC2B3836-71AA-4F8C-8694-31AFD0FD9C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2011 Pearson Education, Ltd.</a:t>
            </a:r>
          </a:p>
        </p:txBody>
      </p:sp>
      <p:sp>
        <p:nvSpPr>
          <p:cNvPr id="3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5-</a:t>
            </a:r>
            <a:fld id="{35FF38CE-5C56-4BA5-AB03-F7A0ACBADE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762000"/>
            <a:ext cx="82296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6400800"/>
            <a:ext cx="381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606060"/>
                </a:solidFill>
                <a:latin typeface="Georgia" pitchFamily="18" charset="0"/>
              </a:defRPr>
            </a:lvl1pPr>
          </a:lstStyle>
          <a:p>
            <a:pPr>
              <a:defRPr/>
            </a:pPr>
            <a:r>
              <a:rPr lang="en-US"/>
              <a:t>Copyright © 2011 Pearson Education, Ltd.</a:t>
            </a:r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defRPr sz="1200" b="1">
                <a:solidFill>
                  <a:schemeClr val="accent5">
                    <a:lumMod val="50000"/>
                  </a:schemeClr>
                </a:solidFill>
                <a:latin typeface="Georgia" pitchFamily="18" charset="0"/>
              </a:defRPr>
            </a:lvl1pPr>
          </a:lstStyle>
          <a:p>
            <a:pPr>
              <a:defRPr/>
            </a:pPr>
            <a:r>
              <a:rPr lang="en-US"/>
              <a:t>Slide 5-</a:t>
            </a:r>
            <a:fld id="{AE9CFBD6-0B87-4048-A20F-A47FF47427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Georgia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Georgia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AA1949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AA1949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AA1949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AA194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5EAB43"/>
        </a:buClr>
        <a:buSzPct val="80000"/>
        <a:buFont typeface="Wingdings" pitchFamily="2" charset="2"/>
        <a:buChar char="n"/>
        <a:defRPr sz="3600">
          <a:solidFill>
            <a:srgbClr val="001D70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5EAB43"/>
        </a:buClr>
        <a:buSzPct val="79000"/>
        <a:buFont typeface="Wingdings" pitchFamily="2" charset="2"/>
        <a:buChar char="v"/>
        <a:defRPr sz="2800">
          <a:solidFill>
            <a:srgbClr val="001D70"/>
          </a:solidFill>
          <a:latin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5EAB43"/>
        </a:buClr>
        <a:buSzPct val="79000"/>
        <a:buFont typeface="Wingdings" pitchFamily="2" charset="2"/>
        <a:buChar char="n"/>
        <a:defRPr sz="2400">
          <a:solidFill>
            <a:srgbClr val="001D70"/>
          </a:solidFill>
          <a:latin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5EAB43"/>
        </a:buClr>
        <a:buSzPct val="79000"/>
        <a:buFont typeface="Wingdings" pitchFamily="2" charset="2"/>
        <a:buChar char="v"/>
        <a:defRPr sz="2000">
          <a:solidFill>
            <a:srgbClr val="001D70"/>
          </a:solidFill>
          <a:latin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5EAB43"/>
        </a:buClr>
        <a:buSzPct val="79000"/>
        <a:buFont typeface="Wingdings" pitchFamily="2" charset="2"/>
        <a:buChar char="n"/>
        <a:defRPr sz="2000">
          <a:solidFill>
            <a:srgbClr val="001D70"/>
          </a:solidFill>
          <a:latin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9000"/>
        <a:buFont typeface="Wingdings" pitchFamily="2" charset="2"/>
        <a:buChar char="n"/>
        <a:defRPr sz="2800">
          <a:solidFill>
            <a:srgbClr val="333399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9000"/>
        <a:buFont typeface="Wingdings" pitchFamily="2" charset="2"/>
        <a:buChar char="n"/>
        <a:defRPr sz="2800">
          <a:solidFill>
            <a:srgbClr val="333399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9000"/>
        <a:buFont typeface="Wingdings" pitchFamily="2" charset="2"/>
        <a:buChar char="n"/>
        <a:defRPr sz="2800">
          <a:solidFill>
            <a:srgbClr val="333399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9000"/>
        <a:buFont typeface="Wingdings" pitchFamily="2" charset="2"/>
        <a:buChar char="n"/>
        <a:defRPr sz="2800">
          <a:solidFill>
            <a:srgbClr val="33339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GB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 smtClean="0"/>
          </a:p>
        </p:txBody>
      </p:sp>
      <p:sp>
        <p:nvSpPr>
          <p:cNvPr id="7" name="Footer Placeholder 3"/>
          <p:cNvSpPr txBox="1">
            <a:spLocks noGrp="1"/>
          </p:cNvSpPr>
          <p:nvPr/>
        </p:nvSpPr>
        <p:spPr bwMode="auto">
          <a:xfrm>
            <a:off x="457200" y="6400800"/>
            <a:ext cx="3810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b"/>
          <a:lstStyle/>
          <a:p>
            <a:pPr>
              <a:defRPr/>
            </a:pPr>
            <a:r>
              <a:rPr lang="en-US" sz="1200">
                <a:solidFill>
                  <a:schemeClr val="accent5">
                    <a:lumMod val="50000"/>
                  </a:schemeClr>
                </a:solidFill>
                <a:latin typeface="Georgia" pitchFamily="18" charset="0"/>
              </a:rPr>
              <a:t>Copyright © 2010 Pearson Education, Inc.</a:t>
            </a:r>
          </a:p>
        </p:txBody>
      </p:sp>
      <p:sp>
        <p:nvSpPr>
          <p:cNvPr id="5126" name="Rectangle 4"/>
          <p:cNvSpPr>
            <a:spLocks noChangeArrowheads="1"/>
          </p:cNvSpPr>
          <p:nvPr/>
        </p:nvSpPr>
        <p:spPr bwMode="auto">
          <a:xfrm>
            <a:off x="0" y="498475"/>
            <a:ext cx="9144000" cy="6359525"/>
          </a:xfrm>
          <a:prstGeom prst="rect">
            <a:avLst/>
          </a:prstGeom>
          <a:solidFill>
            <a:schemeClr val="bg2">
              <a:lumMod val="25000"/>
            </a:schemeClr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914400" y="3200400"/>
            <a:ext cx="7848600" cy="17526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/>
          <a:lstStyle/>
          <a:p>
            <a:pPr>
              <a:spcBef>
                <a:spcPct val="20000"/>
              </a:spcBef>
              <a:buClr>
                <a:schemeClr val="tx2"/>
              </a:buClr>
              <a:buSzPct val="79000"/>
              <a:buFont typeface="Wingdings" pitchFamily="2" charset="2"/>
              <a:buNone/>
            </a:pPr>
            <a:r>
              <a:rPr lang="en-US" sz="3600" b="1">
                <a:solidFill>
                  <a:schemeClr val="bg1"/>
                </a:solidFill>
                <a:latin typeface="Arial" pitchFamily="34" charset="0"/>
              </a:rPr>
              <a:t>E-commerce Security and Payment</a:t>
            </a:r>
          </a:p>
        </p:txBody>
      </p:sp>
      <p:sp>
        <p:nvSpPr>
          <p:cNvPr id="2055" name="TextBox 4"/>
          <p:cNvSpPr txBox="1">
            <a:spLocks noChangeArrowheads="1"/>
          </p:cNvSpPr>
          <p:nvPr/>
        </p:nvSpPr>
        <p:spPr bwMode="auto">
          <a:xfrm>
            <a:off x="5181600" y="4876800"/>
            <a:ext cx="3733800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Monotype Sorts"/>
              <a:buNone/>
            </a:pPr>
            <a:r>
              <a:rPr lang="en-US" sz="1800" b="1">
                <a:solidFill>
                  <a:schemeClr val="bg1"/>
                </a:solidFill>
                <a:latin typeface="Arial" pitchFamily="34" charset="0"/>
              </a:rPr>
              <a:t>By:  Dr. Ramesh Saini</a:t>
            </a:r>
          </a:p>
          <a:p>
            <a: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Monotype Sorts"/>
              <a:buNone/>
            </a:pPr>
            <a:r>
              <a:rPr lang="en-US" sz="1800" b="1">
                <a:solidFill>
                  <a:schemeClr val="bg1"/>
                </a:solidFill>
                <a:latin typeface="Arial" pitchFamily="34" charset="0"/>
              </a:rPr>
              <a:t>        Assistant Professor of</a:t>
            </a:r>
          </a:p>
          <a:p>
            <a: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Monotype Sorts"/>
              <a:buNone/>
            </a:pPr>
            <a:r>
              <a:rPr lang="en-US" sz="1800" b="1">
                <a:solidFill>
                  <a:schemeClr val="bg1"/>
                </a:solidFill>
                <a:latin typeface="Arial" pitchFamily="34" charset="0"/>
              </a:rPr>
              <a:t>        Computer Science Dept.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8029575" cy="1262063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 err="1" smtClean="0"/>
              <a:t>Cyberwar</a:t>
            </a:r>
            <a:r>
              <a:rPr lang="en-US" sz="3200" dirty="0" smtClean="0"/>
              <a:t>: </a:t>
            </a:r>
            <a:br>
              <a:rPr lang="en-US" sz="3200" dirty="0" smtClean="0"/>
            </a:br>
            <a:r>
              <a:rPr lang="en-US" sz="2400" dirty="0" smtClean="0"/>
              <a:t>Mutually Assured Destruction 2.0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2000" i="1" dirty="0" smtClean="0">
                <a:solidFill>
                  <a:schemeClr val="accent5">
                    <a:lumMod val="50000"/>
                  </a:schemeClr>
                </a:solidFill>
              </a:rPr>
              <a:t>Class Discussion</a:t>
            </a:r>
            <a:endParaRPr lang="en-US" sz="3200" i="1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229600" cy="4419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3200" dirty="0" smtClean="0"/>
              <a:t>What is the difference between hacking and </a:t>
            </a:r>
            <a:r>
              <a:rPr lang="en-US" sz="3200" smtClean="0"/>
              <a:t>cyberwar? </a:t>
            </a:r>
            <a:endParaRPr lang="en-US" sz="3200" dirty="0" smtClean="0"/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3200" dirty="0" smtClean="0"/>
              <a:t>Why has cyberwar become more potentially devastating in the past decade?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3200" dirty="0" smtClean="0"/>
              <a:t>What percentage of computers have been compromised by stealth malware programs?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3200" dirty="0" smtClean="0"/>
              <a:t>Will a political solution to MAD 2.0 be effective enough?</a:t>
            </a: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0"/>
            <a:ext cx="9144000" cy="585788"/>
          </a:xfrm>
        </p:spPr>
        <p:txBody>
          <a:bodyPr/>
          <a:lstStyle/>
          <a:p>
            <a:pPr eaLnBrk="1" hangingPunct="1"/>
            <a:r>
              <a:rPr lang="en-US" sz="3200" smtClean="0"/>
              <a:t>The E-commerce Security Environment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3200" dirty="0" smtClean="0"/>
              <a:t>Overall size and losses of cybercrime unclear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spcAft>
                <a:spcPts val="2400"/>
              </a:spcAft>
              <a:defRPr/>
            </a:pPr>
            <a:r>
              <a:rPr lang="en-US" sz="2400" dirty="0" smtClean="0"/>
              <a:t>Reporting issues</a:t>
            </a:r>
            <a:endParaRPr lang="en-US" sz="2800" dirty="0" smtClean="0"/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3200" dirty="0" smtClean="0"/>
              <a:t>2009 CSI survey: 49% of respondent firms detected security breach in last year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spcAft>
                <a:spcPts val="2400"/>
              </a:spcAft>
              <a:defRPr/>
            </a:pPr>
            <a:r>
              <a:rPr lang="en-US" sz="2400" dirty="0" smtClean="0"/>
              <a:t>Of those that shared numbers, average loss $288,000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3200" dirty="0" smtClean="0"/>
              <a:t>Underground economy marketplace: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2400" dirty="0" smtClean="0"/>
              <a:t>Stolen information stored on underground economy servers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defRPr/>
            </a:pP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3352800" cy="3581400"/>
          </a:xfrm>
        </p:spPr>
        <p:txBody>
          <a:bodyPr/>
          <a:lstStyle/>
          <a:p>
            <a:pPr algn="l" eaLnBrk="1" hangingPunct="1"/>
            <a:r>
              <a:rPr lang="en-US" sz="2800" smtClean="0"/>
              <a:t>Types of Attacks Against Computer</a:t>
            </a:r>
            <a:br>
              <a:rPr lang="en-US" sz="2800" smtClean="0"/>
            </a:br>
            <a:r>
              <a:rPr lang="en-US" sz="2800" smtClean="0"/>
              <a:t>Systems (Cybercrime)</a:t>
            </a:r>
          </a:p>
        </p:txBody>
      </p:sp>
      <p:pic>
        <p:nvPicPr>
          <p:cNvPr id="5123" name="Picture 9" descr="EC6E_Figure5-01.t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49700" y="762000"/>
            <a:ext cx="4279900" cy="571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Text Box 6"/>
          <p:cNvSpPr txBox="1">
            <a:spLocks noChangeArrowheads="1"/>
          </p:cNvSpPr>
          <p:nvPr/>
        </p:nvSpPr>
        <p:spPr bwMode="auto">
          <a:xfrm>
            <a:off x="457200" y="5638800"/>
            <a:ext cx="2438400" cy="6461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>
                <a:latin typeface="Arial" pitchFamily="34" charset="0"/>
              </a:rPr>
              <a:t>SOURCE:  Based on data from Computer Security Institute, 2009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585788"/>
          </a:xfrm>
        </p:spPr>
        <p:txBody>
          <a:bodyPr/>
          <a:lstStyle/>
          <a:p>
            <a:pPr eaLnBrk="1" hangingPunct="1"/>
            <a:r>
              <a:rPr lang="en-US" sz="3200" smtClean="0"/>
              <a:t>What Is Good E-commerce Security?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n-US" dirty="0" smtClean="0"/>
              <a:t>To achieve highest degree of security</a:t>
            </a:r>
          </a:p>
          <a:p>
            <a:pPr lvl="1" eaLnBrk="1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2800" dirty="0" smtClean="0"/>
              <a:t>New technologies</a:t>
            </a:r>
          </a:p>
          <a:p>
            <a:pPr lvl="1" eaLnBrk="1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2800" dirty="0" smtClean="0"/>
              <a:t>Organizational policies and procedures</a:t>
            </a:r>
          </a:p>
          <a:p>
            <a:pPr lvl="1" eaLnBrk="1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2800" dirty="0" smtClean="0"/>
              <a:t>Industry standards and government laws</a:t>
            </a:r>
          </a:p>
          <a:p>
            <a:pPr eaLnBrk="1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n-US" dirty="0" smtClean="0"/>
              <a:t>Other factors</a:t>
            </a:r>
          </a:p>
          <a:p>
            <a:pPr lvl="1" eaLnBrk="1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2800" dirty="0" smtClean="0"/>
              <a:t>Time value of money</a:t>
            </a:r>
          </a:p>
          <a:p>
            <a:pPr lvl="1" eaLnBrk="1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2800" dirty="0" smtClean="0"/>
              <a:t>Cost of security vs. potential loss</a:t>
            </a:r>
          </a:p>
          <a:p>
            <a:pPr lvl="1" eaLnBrk="1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2800" dirty="0" smtClean="0"/>
              <a:t>Security often breaks at weakest link</a:t>
            </a:r>
          </a:p>
          <a:p>
            <a:pPr lvl="1" eaLnBrk="1" hangingPunct="1"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0"/>
            <a:ext cx="9144000" cy="579438"/>
          </a:xfrm>
          <a:noFill/>
        </p:spPr>
        <p:txBody>
          <a:bodyPr/>
          <a:lstStyle/>
          <a:p>
            <a:pPr eaLnBrk="1" hangingPunct="1"/>
            <a:r>
              <a:rPr lang="en-US" sz="3200" smtClean="0"/>
              <a:t>The E-commerce Security Environment</a:t>
            </a:r>
          </a:p>
        </p:txBody>
      </p:sp>
      <p:pic>
        <p:nvPicPr>
          <p:cNvPr id="7171" name="Picture 5" descr="EC-5 - Fig-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28700" y="1600200"/>
            <a:ext cx="7086600" cy="425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ble5-2.t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2700" y="819150"/>
            <a:ext cx="6578600" cy="5353050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066800"/>
          </a:xfrm>
        </p:spPr>
        <p:txBody>
          <a:bodyPr/>
          <a:lstStyle/>
          <a:p>
            <a:pPr eaLnBrk="1" hangingPunct="1"/>
            <a:r>
              <a:rPr lang="en-US" sz="3200" smtClean="0"/>
              <a:t>The Tension Between Security and Other Values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229600" cy="4343400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3200" dirty="0" smtClean="0"/>
              <a:t>Ease of use:</a:t>
            </a:r>
          </a:p>
          <a:p>
            <a:pPr lvl="1" eaLnBrk="1" hangingPunct="1">
              <a:spcBef>
                <a:spcPct val="0"/>
              </a:spcBef>
              <a:spcAft>
                <a:spcPts val="4200"/>
              </a:spcAft>
              <a:defRPr/>
            </a:pPr>
            <a:r>
              <a:rPr lang="en-US" sz="2800" dirty="0" smtClean="0"/>
              <a:t>The more security measures added, the more difficult a site is to use, and the slower it becomes</a:t>
            </a:r>
          </a:p>
          <a:p>
            <a:pPr eaLnBrk="1" hangingPunct="1"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3200" dirty="0" smtClean="0"/>
              <a:t>Public safety and criminal uses of the Internet</a:t>
            </a:r>
          </a:p>
          <a:p>
            <a:pPr lvl="1" eaLnBrk="1" hangingPunct="1"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2800" dirty="0" smtClean="0"/>
              <a:t>Use of technology by criminals to plan crimes or threaten nation-state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066800"/>
          </a:xfrm>
        </p:spPr>
        <p:txBody>
          <a:bodyPr/>
          <a:lstStyle/>
          <a:p>
            <a:pPr eaLnBrk="1" hangingPunct="1"/>
            <a:r>
              <a:rPr lang="en-US" sz="3200" smtClean="0"/>
              <a:t>Security Threats in the E-commerce Environment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229600" cy="4191000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3600"/>
              </a:spcAft>
              <a:defRPr/>
            </a:pPr>
            <a:r>
              <a:rPr lang="en-US" dirty="0" smtClean="0"/>
              <a:t>Three key points of vulnerability:</a:t>
            </a:r>
          </a:p>
          <a:p>
            <a:pPr marL="1200150" lvl="1" indent="-742950" eaLnBrk="1" hangingPunct="1">
              <a:spcBef>
                <a:spcPct val="0"/>
              </a:spcBef>
              <a:spcAft>
                <a:spcPts val="3600"/>
              </a:spcAft>
              <a:buFont typeface="+mj-lt"/>
              <a:buAutoNum type="arabicPeriod"/>
              <a:defRPr/>
            </a:pPr>
            <a:r>
              <a:rPr lang="en-US" sz="3600" dirty="0" smtClean="0"/>
              <a:t>Internet communications channels</a:t>
            </a:r>
          </a:p>
          <a:p>
            <a:pPr marL="1200150" lvl="1" indent="-742950" eaLnBrk="1" hangingPunct="1">
              <a:spcBef>
                <a:spcPct val="0"/>
              </a:spcBef>
              <a:spcAft>
                <a:spcPts val="3600"/>
              </a:spcAft>
              <a:buFont typeface="+mj-lt"/>
              <a:buAutoNum type="arabicPeriod"/>
              <a:defRPr/>
            </a:pPr>
            <a:r>
              <a:rPr lang="en-US" sz="3600" dirty="0" smtClean="0"/>
              <a:t>Server level</a:t>
            </a:r>
          </a:p>
          <a:p>
            <a:pPr marL="1200150" lvl="1" indent="-742950" eaLnBrk="1" hangingPunct="1">
              <a:spcBef>
                <a:spcPct val="0"/>
              </a:spcBef>
              <a:spcAft>
                <a:spcPts val="3600"/>
              </a:spcAft>
              <a:buFont typeface="+mj-lt"/>
              <a:buAutoNum type="arabicPeriod"/>
              <a:defRPr/>
            </a:pPr>
            <a:r>
              <a:rPr lang="en-US" sz="3600" dirty="0" smtClean="0"/>
              <a:t>Client level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5" descr="EC-5 - Fig-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32163" y="990600"/>
            <a:ext cx="5583237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3657600" cy="1570038"/>
          </a:xfrm>
          <a:noFill/>
        </p:spPr>
        <p:txBody>
          <a:bodyPr/>
          <a:lstStyle/>
          <a:p>
            <a:pPr algn="l" eaLnBrk="1" hangingPunct="1"/>
            <a:r>
              <a:rPr lang="en-US" sz="3200" smtClean="0"/>
              <a:t>A Typical </a:t>
            </a:r>
            <a:br>
              <a:rPr lang="en-US" sz="3200" smtClean="0"/>
            </a:br>
            <a:r>
              <a:rPr lang="en-US" sz="3200" smtClean="0"/>
              <a:t>E-commerce Transaction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6248400"/>
            <a:ext cx="1981200" cy="381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z="1400" b="1" smtClean="0">
                <a:solidFill>
                  <a:schemeClr val="tx1"/>
                </a:solidFill>
              </a:rPr>
              <a:t>Figure 4.3</a:t>
            </a:r>
          </a:p>
        </p:txBody>
      </p:sp>
      <p:sp>
        <p:nvSpPr>
          <p:cNvPr id="14343" name="Text Box 6"/>
          <p:cNvSpPr txBox="1">
            <a:spLocks noChangeArrowheads="1"/>
          </p:cNvSpPr>
          <p:nvPr/>
        </p:nvSpPr>
        <p:spPr bwMode="auto">
          <a:xfrm>
            <a:off x="457200" y="5943600"/>
            <a:ext cx="7848600" cy="30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400" b="1" dirty="0">
                <a:latin typeface="+mn-lt"/>
                <a:cs typeface="Arial" charset="0"/>
              </a:rPr>
              <a:t>SOURCE: Boncella, 2000.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954088"/>
          </a:xfrm>
          <a:noFill/>
        </p:spPr>
        <p:txBody>
          <a:bodyPr/>
          <a:lstStyle/>
          <a:p>
            <a:pPr eaLnBrk="1" hangingPunct="1"/>
            <a:r>
              <a:rPr lang="en-US" sz="2800" smtClean="0"/>
              <a:t>Vulnerable Points in an </a:t>
            </a:r>
            <a:br>
              <a:rPr lang="en-US" sz="2800" smtClean="0"/>
            </a:br>
            <a:r>
              <a:rPr lang="en-US" sz="2800" smtClean="0"/>
              <a:t>E-commerce Environment</a:t>
            </a:r>
          </a:p>
        </p:txBody>
      </p:sp>
      <p:pic>
        <p:nvPicPr>
          <p:cNvPr id="12291" name="Picture 5" descr="EC-5 - Fig-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65238" y="1905000"/>
            <a:ext cx="6613525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Text Box 6"/>
          <p:cNvSpPr txBox="1">
            <a:spLocks noChangeArrowheads="1"/>
          </p:cNvSpPr>
          <p:nvPr/>
        </p:nvSpPr>
        <p:spPr bwMode="auto">
          <a:xfrm>
            <a:off x="457200" y="5943600"/>
            <a:ext cx="2819400" cy="30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400" b="1" dirty="0">
                <a:latin typeface="+mn-lt"/>
                <a:cs typeface="Arial" charset="0"/>
              </a:rPr>
              <a:t>SOURCE: Boncella, 2000.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954088"/>
          </a:xfrm>
        </p:spPr>
        <p:txBody>
          <a:bodyPr/>
          <a:lstStyle/>
          <a:p>
            <a:pPr eaLnBrk="1" hangingPunct="1"/>
            <a:r>
              <a:rPr lang="en-US" sz="2800" smtClean="0"/>
              <a:t>Most Common Security Threats in the </a:t>
            </a:r>
            <a:br>
              <a:rPr lang="en-US" sz="2800" smtClean="0"/>
            </a:br>
            <a:r>
              <a:rPr lang="en-US" sz="2800" smtClean="0"/>
              <a:t>E-commerce Environment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229600" cy="46482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 smtClean="0"/>
              <a:t>Malicious code</a:t>
            </a:r>
          </a:p>
          <a:p>
            <a:pPr lvl="1" eaLnBrk="1" hangingPunct="1">
              <a:defRPr/>
            </a:pPr>
            <a:r>
              <a:rPr lang="en-US" sz="2400" dirty="0" smtClean="0"/>
              <a:t>Viruses</a:t>
            </a:r>
          </a:p>
          <a:p>
            <a:pPr lvl="1" eaLnBrk="1" hangingPunct="1">
              <a:defRPr/>
            </a:pPr>
            <a:r>
              <a:rPr lang="en-US" sz="2400" dirty="0" smtClean="0"/>
              <a:t>Worms</a:t>
            </a:r>
          </a:p>
          <a:p>
            <a:pPr lvl="1" eaLnBrk="1" hangingPunct="1">
              <a:defRPr/>
            </a:pPr>
            <a:r>
              <a:rPr lang="en-US" sz="2400" dirty="0" smtClean="0"/>
              <a:t>Trojan horses</a:t>
            </a:r>
          </a:p>
          <a:p>
            <a:pPr lvl="1" eaLnBrk="1" hangingPunct="1">
              <a:defRPr/>
            </a:pPr>
            <a:r>
              <a:rPr lang="en-US" sz="2400" dirty="0" smtClean="0"/>
              <a:t>Bots, botnets</a:t>
            </a:r>
          </a:p>
          <a:p>
            <a:pPr eaLnBrk="1" hangingPunct="1">
              <a:defRPr/>
            </a:pPr>
            <a:r>
              <a:rPr lang="en-US" sz="3200" dirty="0" smtClean="0"/>
              <a:t>Unwanted programs </a:t>
            </a:r>
          </a:p>
          <a:p>
            <a:pPr lvl="1" eaLnBrk="1" hangingPunct="1">
              <a:defRPr/>
            </a:pPr>
            <a:r>
              <a:rPr lang="en-US" sz="2400" dirty="0" smtClean="0"/>
              <a:t>Browser parasites</a:t>
            </a:r>
          </a:p>
          <a:p>
            <a:pPr lvl="1" eaLnBrk="1" hangingPunct="1">
              <a:defRPr/>
            </a:pPr>
            <a:r>
              <a:rPr lang="en-US" sz="2400" dirty="0" smtClean="0"/>
              <a:t>Adware</a:t>
            </a:r>
          </a:p>
          <a:p>
            <a:pPr lvl="1" eaLnBrk="1" hangingPunct="1">
              <a:defRPr/>
            </a:pPr>
            <a:r>
              <a:rPr lang="en-US" sz="2400" dirty="0" smtClean="0"/>
              <a:t>Spyware</a:t>
            </a:r>
          </a:p>
          <a:p>
            <a:pPr eaLnBrk="1" hangingPunct="1">
              <a:defRPr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0"/>
            <a:ext cx="9144000" cy="585788"/>
          </a:xfrm>
        </p:spPr>
        <p:txBody>
          <a:bodyPr anchor="t"/>
          <a:lstStyle/>
          <a:p>
            <a:pPr eaLnBrk="1" hangingPunct="1"/>
            <a:r>
              <a:rPr lang="en-US" sz="3200" smtClean="0"/>
              <a:t>Most Common Security Threats (cont.)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/>
          <a:lstStyle/>
          <a:p>
            <a:pPr eaLnBrk="1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3200" dirty="0" smtClean="0"/>
              <a:t>Phishing</a:t>
            </a:r>
          </a:p>
          <a:p>
            <a:pPr lvl="1" eaLnBrk="1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2000" dirty="0" smtClean="0"/>
              <a:t>Deceptive online attempt to obtain confidential information</a:t>
            </a:r>
          </a:p>
          <a:p>
            <a:pPr lvl="1" eaLnBrk="1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2000" dirty="0" smtClean="0"/>
              <a:t>Social engineering, e-mail scams, spoofing legitimate Web sites</a:t>
            </a:r>
          </a:p>
          <a:p>
            <a:pPr lvl="1" eaLnBrk="1" hangingPunct="1">
              <a:spcBef>
                <a:spcPts val="0"/>
              </a:spcBef>
              <a:spcAft>
                <a:spcPts val="2400"/>
              </a:spcAft>
              <a:defRPr/>
            </a:pPr>
            <a:r>
              <a:rPr lang="en-US" sz="2000" dirty="0" smtClean="0"/>
              <a:t>Use of information to commit fraudulent acts (access checking accounts), steal identity</a:t>
            </a:r>
          </a:p>
          <a:p>
            <a:pPr eaLnBrk="1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3200" dirty="0" smtClean="0"/>
              <a:t>Hacking and cybervandalism</a:t>
            </a:r>
          </a:p>
          <a:p>
            <a:pPr lvl="1" eaLnBrk="1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2000" dirty="0" smtClean="0"/>
              <a:t>Hackers vs. crackers</a:t>
            </a:r>
          </a:p>
          <a:p>
            <a:pPr lvl="1" eaLnBrk="1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2000" dirty="0" smtClean="0"/>
              <a:t>Cybervandalism: Intentionally disrupting, defacing, destroying Web site</a:t>
            </a:r>
          </a:p>
          <a:p>
            <a:pPr lvl="1" eaLnBrk="1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2000" dirty="0" smtClean="0"/>
              <a:t>Types of hackers: White hats, black hats, grey hats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0"/>
            <a:ext cx="9144000" cy="585788"/>
          </a:xfrm>
        </p:spPr>
        <p:txBody>
          <a:bodyPr/>
          <a:lstStyle/>
          <a:p>
            <a:pPr eaLnBrk="1" hangingPunct="1"/>
            <a:r>
              <a:rPr lang="en-US" sz="3200" smtClean="0"/>
              <a:t>Most Common Security Threats (cont.)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/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3200" dirty="0" smtClean="0"/>
              <a:t>Credit card fraud/theft</a:t>
            </a:r>
          </a:p>
          <a:p>
            <a:pPr lvl="1" eaLnBrk="1" hangingPunct="1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2000" dirty="0" smtClean="0"/>
              <a:t>Hackers target merchant servers; use data to establish credit under false identity</a:t>
            </a:r>
          </a:p>
          <a:p>
            <a:pPr eaLnBrk="1" hangingPunct="1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2800" dirty="0" smtClean="0"/>
              <a:t>Spoofing</a:t>
            </a:r>
            <a:endParaRPr lang="en-US" sz="2400" dirty="0" smtClean="0"/>
          </a:p>
          <a:p>
            <a:pPr eaLnBrk="1" hangingPunct="1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2800" dirty="0" smtClean="0"/>
              <a:t>Pharming</a:t>
            </a:r>
          </a:p>
          <a:p>
            <a:pPr eaLnBrk="1" hangingPunct="1"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2800" dirty="0" smtClean="0"/>
              <a:t>Spam/junk Web sites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800" dirty="0" smtClean="0"/>
              <a:t>Denial of service (DoS) attack</a:t>
            </a:r>
          </a:p>
          <a:p>
            <a:pPr lvl="1" eaLnBrk="1" hangingPunct="1"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000" dirty="0" smtClean="0"/>
              <a:t>Hackers flood site with useless traffic to overwhelm network</a:t>
            </a:r>
          </a:p>
          <a:p>
            <a:pPr lvl="1" eaLnBrk="1" hangingPunct="1"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000" dirty="0" smtClean="0"/>
              <a:t>Distributed denial of service (DDoS) attack</a:t>
            </a:r>
          </a:p>
          <a:p>
            <a:pPr eaLnBrk="1" hangingPunct="1">
              <a:spcBef>
                <a:spcPts val="0"/>
              </a:spcBef>
              <a:spcAft>
                <a:spcPts val="1200"/>
              </a:spcAft>
              <a:defRPr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0"/>
            <a:ext cx="9144000" cy="585788"/>
          </a:xfrm>
        </p:spPr>
        <p:txBody>
          <a:bodyPr/>
          <a:lstStyle/>
          <a:p>
            <a:pPr eaLnBrk="1" hangingPunct="1"/>
            <a:r>
              <a:rPr lang="en-US" sz="3200" smtClean="0"/>
              <a:t>Most Common Security Threats (cont.)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800" dirty="0" smtClean="0"/>
              <a:t>Sniffing</a:t>
            </a:r>
          </a:p>
          <a:p>
            <a:pPr lvl="1" eaLnBrk="1" hangingPunct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000" dirty="0" smtClean="0"/>
              <a:t>Eavesdropping program that monitors information traveling over a network</a:t>
            </a:r>
          </a:p>
          <a:p>
            <a:pPr eaLnBrk="1" hangingPunct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800" dirty="0" smtClean="0"/>
              <a:t>Insider jobs</a:t>
            </a:r>
          </a:p>
          <a:p>
            <a:pPr lvl="1" eaLnBrk="1" hangingPunct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000" dirty="0" smtClean="0"/>
              <a:t>Single largest financial threat</a:t>
            </a:r>
          </a:p>
          <a:p>
            <a:pPr eaLnBrk="1" hangingPunct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800" dirty="0" smtClean="0"/>
              <a:t>Poorly designed server and client software</a:t>
            </a:r>
          </a:p>
          <a:p>
            <a:pPr eaLnBrk="1" hangingPunct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800" dirty="0" smtClean="0"/>
              <a:t>Mobile platform threats</a:t>
            </a:r>
          </a:p>
          <a:p>
            <a:pPr lvl="1" eaLnBrk="1" hangingPunct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400" dirty="0" smtClean="0"/>
              <a:t>Same risks as any Internet device</a:t>
            </a:r>
          </a:p>
          <a:p>
            <a:pPr lvl="1" eaLnBrk="1" hangingPunct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400" dirty="0" smtClean="0"/>
              <a:t>Malware, botnets, vishing/smishing</a:t>
            </a:r>
          </a:p>
          <a:p>
            <a:pPr eaLnBrk="1" hangingPunct="1">
              <a:defRPr/>
            </a:pPr>
            <a:endParaRPr lang="en-US" sz="2800" dirty="0" smtClean="0"/>
          </a:p>
          <a:p>
            <a:pPr eaLnBrk="1" hangingPunct="1">
              <a:defRPr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557213" y="762000"/>
            <a:ext cx="8029575" cy="579438"/>
          </a:xfrm>
        </p:spPr>
        <p:txBody>
          <a:bodyPr/>
          <a:lstStyle/>
          <a:p>
            <a:pPr eaLnBrk="1" hangingPunct="1"/>
            <a:r>
              <a:rPr lang="en-US" sz="3200" smtClean="0"/>
              <a:t>Technology Solutions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7772400" cy="4114800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3000"/>
              </a:spcAft>
              <a:defRPr/>
            </a:pPr>
            <a:r>
              <a:rPr lang="en-US" dirty="0" smtClean="0"/>
              <a:t>Protecting Internet communications (encryption)</a:t>
            </a:r>
          </a:p>
          <a:p>
            <a:pPr eaLnBrk="1" hangingPunct="1">
              <a:spcBef>
                <a:spcPct val="0"/>
              </a:spcBef>
              <a:spcAft>
                <a:spcPts val="3000"/>
              </a:spcAft>
              <a:defRPr/>
            </a:pPr>
            <a:r>
              <a:rPr lang="en-US" dirty="0" smtClean="0"/>
              <a:t>Securing channels of communication (SSL, S-HTTP, VPNs)</a:t>
            </a:r>
          </a:p>
          <a:p>
            <a:pPr eaLnBrk="1" hangingPunct="1">
              <a:spcBef>
                <a:spcPct val="0"/>
              </a:spcBef>
              <a:spcAft>
                <a:spcPts val="3000"/>
              </a:spcAft>
              <a:defRPr/>
            </a:pPr>
            <a:r>
              <a:rPr lang="en-US" dirty="0" smtClean="0"/>
              <a:t>Protecting networks (firewalls)</a:t>
            </a:r>
          </a:p>
          <a:p>
            <a:pPr eaLnBrk="1" hangingPunct="1">
              <a:spcBef>
                <a:spcPct val="0"/>
              </a:spcBef>
              <a:spcAft>
                <a:spcPts val="3000"/>
              </a:spcAft>
              <a:defRPr/>
            </a:pPr>
            <a:r>
              <a:rPr lang="en-US" dirty="0" smtClean="0"/>
              <a:t>Protecting servers and clients </a:t>
            </a:r>
          </a:p>
          <a:p>
            <a:pPr eaLnBrk="1" hangingPunct="1"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3276600" cy="2133600"/>
          </a:xfrm>
          <a:noFill/>
        </p:spPr>
        <p:txBody>
          <a:bodyPr/>
          <a:lstStyle/>
          <a:p>
            <a:pPr algn="l" eaLnBrk="1" hangingPunct="1"/>
            <a:r>
              <a:rPr lang="en-US" sz="3200" smtClean="0"/>
              <a:t>Tools Available to Achieve Site Security</a:t>
            </a:r>
          </a:p>
        </p:txBody>
      </p:sp>
      <p:pic>
        <p:nvPicPr>
          <p:cNvPr id="18435" name="Picture 5" descr="EC-5 - Fig-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914400"/>
            <a:ext cx="5160963" cy="537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19100" y="762000"/>
            <a:ext cx="8305800" cy="585788"/>
          </a:xfrm>
        </p:spPr>
        <p:txBody>
          <a:bodyPr/>
          <a:lstStyle/>
          <a:p>
            <a:pPr eaLnBrk="1" hangingPunct="1"/>
            <a:r>
              <a:rPr lang="en-US" sz="3200" smtClean="0"/>
              <a:t>Encryption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3200" dirty="0" smtClean="0"/>
              <a:t>Encryption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800" dirty="0" smtClean="0"/>
              <a:t>Transforms data into cipher text readable only by sender and receiver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800" dirty="0" smtClean="0"/>
              <a:t>Secures stored information and information transmission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800" dirty="0" smtClean="0"/>
              <a:t>Provides 4 of 6 key dimensions of e-commerce security: </a:t>
            </a:r>
          </a:p>
          <a:p>
            <a:pPr marL="1371600" lvl="2" indent="-457200"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en-US" sz="2000" dirty="0" smtClean="0"/>
              <a:t>Message integrity</a:t>
            </a:r>
          </a:p>
          <a:p>
            <a:pPr marL="1371600" lvl="2" indent="-457200"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en-US" sz="2000" dirty="0" smtClean="0"/>
              <a:t>Nonrepudiation</a:t>
            </a:r>
          </a:p>
          <a:p>
            <a:pPr marL="1371600" lvl="2" indent="-457200"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en-US" sz="2000" dirty="0" smtClean="0"/>
              <a:t>Authentication</a:t>
            </a:r>
          </a:p>
          <a:p>
            <a:pPr marL="1371600" lvl="2" indent="-457200"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en-US" sz="2000" dirty="0" smtClean="0"/>
              <a:t>Confidentiality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557213" y="762000"/>
            <a:ext cx="8029575" cy="579438"/>
          </a:xfrm>
        </p:spPr>
        <p:txBody>
          <a:bodyPr/>
          <a:lstStyle/>
          <a:p>
            <a:pPr eaLnBrk="1" hangingPunct="1"/>
            <a:r>
              <a:rPr lang="en-US" sz="3200" smtClean="0"/>
              <a:t>Symmetric Key Encryption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77724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2800" dirty="0" smtClean="0"/>
              <a:t>Sender and receiver use same digital key to encrypt and decrypt message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2800" dirty="0" smtClean="0"/>
              <a:t>Requires different set of keys for each transaction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2800" dirty="0" smtClean="0"/>
              <a:t>Strength of encryption 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2400" dirty="0" smtClean="0"/>
              <a:t>Length of binary key used to encrypt data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2800" dirty="0" smtClean="0"/>
              <a:t>Advanced Encryption Standard (AES)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2400" dirty="0" smtClean="0"/>
              <a:t>Most widely used symmetric key encryption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2400" dirty="0" smtClean="0"/>
              <a:t>Uses 128-, 192-, and 256-bit encryption keys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2800" dirty="0" smtClean="0"/>
              <a:t>Other standards use keys with up to 2,048 bits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050"/>
          <p:cNvSpPr>
            <a:spLocks noGrp="1" noChangeArrowheads="1"/>
          </p:cNvSpPr>
          <p:nvPr>
            <p:ph type="title"/>
          </p:nvPr>
        </p:nvSpPr>
        <p:spPr>
          <a:xfrm>
            <a:off x="557213" y="762000"/>
            <a:ext cx="8029575" cy="579438"/>
          </a:xfrm>
        </p:spPr>
        <p:txBody>
          <a:bodyPr/>
          <a:lstStyle/>
          <a:p>
            <a:pPr eaLnBrk="1" hangingPunct="1"/>
            <a:r>
              <a:rPr lang="en-US" sz="3200" smtClean="0"/>
              <a:t>Public Key Encryption</a:t>
            </a:r>
          </a:p>
        </p:txBody>
      </p:sp>
      <p:sp>
        <p:nvSpPr>
          <p:cNvPr id="29699" name="Rectangle 2051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2800" dirty="0" smtClean="0"/>
              <a:t>Uses two mathematically related digital keys 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2400" dirty="0" smtClean="0"/>
              <a:t>Public key (widely disseminated) 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2400" dirty="0" smtClean="0"/>
              <a:t>Private key (kept secret by owner)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2800" dirty="0" smtClean="0"/>
              <a:t>Both keys used to encrypt and decrypt message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2800" dirty="0" smtClean="0"/>
              <a:t>Once key used to encrypt message, same key cannot be used to decrypt message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2800" dirty="0" smtClean="0"/>
              <a:t>Sender uses recipient’s public key to encrypt message; recipient uses his/her private key to decrypt it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815388" cy="523875"/>
          </a:xfrm>
          <a:noFill/>
        </p:spPr>
        <p:txBody>
          <a:bodyPr/>
          <a:lstStyle/>
          <a:p>
            <a:pPr eaLnBrk="1" hangingPunct="1"/>
            <a:r>
              <a:rPr lang="en-US" sz="2800" smtClean="0"/>
              <a:t>Public Key Cryptography – A Simple Case</a:t>
            </a:r>
          </a:p>
        </p:txBody>
      </p:sp>
      <p:pic>
        <p:nvPicPr>
          <p:cNvPr id="22531" name="Picture 5" descr="EC-5 - Fig-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524000"/>
            <a:ext cx="824865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715375" cy="954088"/>
          </a:xfrm>
        </p:spPr>
        <p:txBody>
          <a:bodyPr/>
          <a:lstStyle/>
          <a:p>
            <a:pPr eaLnBrk="1" hangingPunct="1"/>
            <a:r>
              <a:rPr lang="en-US" sz="2800" smtClean="0"/>
              <a:t>Public Key Encryption using Digital Signatures and Hash Digests</a:t>
            </a:r>
          </a:p>
        </p:txBody>
      </p:sp>
      <p:sp>
        <p:nvSpPr>
          <p:cNvPr id="31747" name="Rectangle 1027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229600" cy="45720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>Hash function:</a:t>
            </a:r>
          </a:p>
          <a:p>
            <a:pPr lvl="1" eaLnBrk="1" hangingPunct="1">
              <a:defRPr/>
            </a:pPr>
            <a:r>
              <a:rPr lang="en-US" sz="2000" dirty="0" smtClean="0"/>
              <a:t>Mathematical algorithm that produces fixed-length number called message or hash digest</a:t>
            </a:r>
          </a:p>
          <a:p>
            <a:pPr eaLnBrk="1" hangingPunct="1">
              <a:defRPr/>
            </a:pPr>
            <a:r>
              <a:rPr lang="en-US" sz="2800" dirty="0" smtClean="0"/>
              <a:t>Hash digest of message sent to recipient along with message to verify integrity</a:t>
            </a:r>
          </a:p>
          <a:p>
            <a:pPr eaLnBrk="1" hangingPunct="1">
              <a:defRPr/>
            </a:pPr>
            <a:r>
              <a:rPr lang="en-US" sz="2800" dirty="0" smtClean="0"/>
              <a:t>Hash digest and message encrypted with recipient’s public key</a:t>
            </a:r>
          </a:p>
          <a:p>
            <a:pPr eaLnBrk="1" hangingPunct="1">
              <a:defRPr/>
            </a:pPr>
            <a:r>
              <a:rPr lang="en-US" sz="2800" dirty="0" smtClean="0"/>
              <a:t>Entire cipher text then encrypted with recipient’s private key – creating digital signature – for authenticity, nonrepudiation </a:t>
            </a:r>
          </a:p>
          <a:p>
            <a:pPr eaLnBrk="1" hangingPunct="1">
              <a:defRPr/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5" descr="EC-5 - Fig-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00138" y="1371600"/>
            <a:ext cx="6943725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029575" cy="461963"/>
          </a:xfrm>
          <a:noFill/>
        </p:spPr>
        <p:txBody>
          <a:bodyPr/>
          <a:lstStyle/>
          <a:p>
            <a:pPr eaLnBrk="1" hangingPunct="1"/>
            <a:r>
              <a:rPr lang="en-US" sz="2400" smtClean="0"/>
              <a:t>Public Key Cryptography with Digital Signatures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2400300" y="762000"/>
            <a:ext cx="4343400" cy="685800"/>
          </a:xfrm>
        </p:spPr>
        <p:txBody>
          <a:bodyPr/>
          <a:lstStyle/>
          <a:p>
            <a:pPr eaLnBrk="1" hangingPunct="1"/>
            <a:r>
              <a:rPr lang="en-US" sz="3200" smtClean="0"/>
              <a:t>Digital Envelopes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800" dirty="0" smtClean="0"/>
              <a:t>Address weaknesses of:</a:t>
            </a:r>
          </a:p>
          <a:p>
            <a:pPr lvl="1" eaLnBrk="1" hangingPunct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400" dirty="0" smtClean="0"/>
              <a:t>Public key encryption</a:t>
            </a:r>
          </a:p>
          <a:p>
            <a:pPr lvl="2" eaLnBrk="1" hangingPunct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000" dirty="0" smtClean="0"/>
              <a:t>Computationally slow, decreased transmission speed, increased processing time</a:t>
            </a:r>
          </a:p>
          <a:p>
            <a:pPr lvl="1" eaLnBrk="1" hangingPunct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400" dirty="0" smtClean="0"/>
              <a:t>Symmetric key encryption</a:t>
            </a:r>
          </a:p>
          <a:p>
            <a:pPr lvl="2" eaLnBrk="1" hangingPunct="1"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2000" dirty="0" smtClean="0"/>
              <a:t>Insecure transmission lines</a:t>
            </a:r>
          </a:p>
          <a:p>
            <a:pPr eaLnBrk="1" hangingPunct="1"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2800" dirty="0" smtClean="0"/>
              <a:t>Uses symmetric key encryption to encrypt document </a:t>
            </a:r>
          </a:p>
          <a:p>
            <a:pPr eaLnBrk="1" hangingPunct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800" dirty="0" smtClean="0"/>
              <a:t>Uses public key encryption to encrypt and send symmetric key</a:t>
            </a:r>
          </a:p>
          <a:p>
            <a:pPr eaLnBrk="1" hangingPunct="1">
              <a:spcAft>
                <a:spcPts val="0"/>
              </a:spcAft>
              <a:defRPr/>
            </a:pPr>
            <a:endParaRPr lang="en-US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5" descr="EC-5 - Fig-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95413" y="1447800"/>
            <a:ext cx="6353175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0"/>
            <a:ext cx="8382000" cy="585788"/>
          </a:xfrm>
          <a:noFill/>
        </p:spPr>
        <p:txBody>
          <a:bodyPr/>
          <a:lstStyle/>
          <a:p>
            <a:pPr eaLnBrk="1" hangingPunct="1"/>
            <a:r>
              <a:rPr lang="en-US" sz="3200" smtClean="0"/>
              <a:t>Creating a Digital Envelope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954088"/>
          </a:xfrm>
        </p:spPr>
        <p:txBody>
          <a:bodyPr/>
          <a:lstStyle/>
          <a:p>
            <a:pPr eaLnBrk="1" hangingPunct="1"/>
            <a:r>
              <a:rPr lang="en-US" sz="2800" smtClean="0"/>
              <a:t>Digital Certificates and </a:t>
            </a:r>
            <a:br>
              <a:rPr lang="en-US" sz="2800" smtClean="0"/>
            </a:br>
            <a:r>
              <a:rPr lang="en-US" sz="2800" smtClean="0"/>
              <a:t>Public Key Infrastructure (PKI)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229600" cy="4419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3200" dirty="0" smtClean="0"/>
              <a:t>Digital certificate includes: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400" dirty="0" smtClean="0"/>
              <a:t>Name of subject/company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400" dirty="0" smtClean="0"/>
              <a:t>Subject’s public key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400" dirty="0" smtClean="0"/>
              <a:t>Digital certificate serial number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400" dirty="0" smtClean="0"/>
              <a:t>Expiration date, issuance date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spcAft>
                <a:spcPts val="2400"/>
              </a:spcAft>
              <a:defRPr/>
            </a:pPr>
            <a:r>
              <a:rPr lang="en-US" sz="2400" dirty="0" smtClean="0"/>
              <a:t>Digital signature of CA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3200" dirty="0" smtClean="0"/>
              <a:t>Public Key Infrastructure (PKI): 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400" dirty="0" smtClean="0"/>
              <a:t>CAs and digital certificate procedures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400" dirty="0" smtClean="0"/>
              <a:t>PGP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557213" y="762000"/>
            <a:ext cx="8029575" cy="461963"/>
          </a:xfrm>
          <a:noFill/>
        </p:spPr>
        <p:txBody>
          <a:bodyPr/>
          <a:lstStyle/>
          <a:p>
            <a:pPr eaLnBrk="1" hangingPunct="1"/>
            <a:r>
              <a:rPr lang="en-US" sz="2400" smtClean="0"/>
              <a:t>Digital Certificates and Certification Authorities</a:t>
            </a:r>
          </a:p>
        </p:txBody>
      </p:sp>
      <p:pic>
        <p:nvPicPr>
          <p:cNvPr id="28675" name="Picture 6" descr="EC6E_Figure5-11.t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04900" y="1476375"/>
            <a:ext cx="6934200" cy="484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579438"/>
          </a:xfrm>
        </p:spPr>
        <p:txBody>
          <a:bodyPr/>
          <a:lstStyle/>
          <a:p>
            <a:pPr eaLnBrk="1" hangingPunct="1"/>
            <a:r>
              <a:rPr lang="en-US" sz="3200" smtClean="0"/>
              <a:t>Limits to Encryption Solutions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3200" dirty="0" smtClean="0"/>
              <a:t>Doesn’t protect storage of private key</a:t>
            </a:r>
          </a:p>
          <a:p>
            <a:pPr lvl="1" eaLnBrk="1" hangingPunct="1"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800" dirty="0" smtClean="0"/>
              <a:t>PKI not effective against insiders, employees</a:t>
            </a:r>
          </a:p>
          <a:p>
            <a:pPr lvl="1" eaLnBrk="1" hangingPunct="1"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2800" dirty="0" smtClean="0"/>
              <a:t>Protection of private keys by individuals may be haphazard</a:t>
            </a:r>
          </a:p>
          <a:p>
            <a:pPr eaLnBrk="1" hangingPunct="1"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3200" dirty="0" smtClean="0"/>
              <a:t>No guarantee that verifying computer of merchant is secure</a:t>
            </a:r>
          </a:p>
          <a:p>
            <a:pPr eaLnBrk="1" hangingPunct="1"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3200" dirty="0" smtClean="0"/>
              <a:t>CAs are unregulated, self-selecting organizations</a:t>
            </a:r>
          </a:p>
          <a:p>
            <a:pPr eaLnBrk="1" hangingPunct="1">
              <a:spcAft>
                <a:spcPts val="600"/>
              </a:spcAft>
              <a:defRPr/>
            </a:pPr>
            <a:endParaRPr lang="en-US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76213" y="685800"/>
            <a:ext cx="8791575" cy="1201738"/>
          </a:xfrm>
        </p:spPr>
        <p:txBody>
          <a:bodyPr/>
          <a:lstStyle/>
          <a:p>
            <a:pPr eaLnBrk="1" hangingPunct="1">
              <a:defRPr/>
            </a:pPr>
            <a:r>
              <a:rPr lang="en-US" sz="2000" i="1" dirty="0" smtClean="0">
                <a:solidFill>
                  <a:schemeClr val="accent5">
                    <a:lumMod val="50000"/>
                  </a:schemeClr>
                </a:solidFill>
              </a:rPr>
              <a:t>Insight on Society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Web Dogs and Anonymity</a:t>
            </a:r>
            <a:br>
              <a:rPr lang="en-US" sz="3200" dirty="0" smtClean="0"/>
            </a:br>
            <a:r>
              <a:rPr lang="en-US" sz="2000" i="1" dirty="0" smtClean="0">
                <a:solidFill>
                  <a:schemeClr val="accent5">
                    <a:lumMod val="50000"/>
                  </a:schemeClr>
                </a:solidFill>
              </a:rPr>
              <a:t>Class Discussion</a:t>
            </a:r>
            <a:endParaRPr lang="en-US" sz="3200" i="1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8915" name="Rectangle 1027"/>
          <p:cNvSpPr>
            <a:spLocks noGrp="1" noChangeArrowheads="1"/>
          </p:cNvSpPr>
          <p:nvPr>
            <p:ph idx="1"/>
          </p:nvPr>
        </p:nvSpPr>
        <p:spPr>
          <a:xfrm>
            <a:off x="457200" y="2209800"/>
            <a:ext cx="8305800" cy="4114800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2800" dirty="0" smtClean="0"/>
              <a:t>What are some of the benefits of continuing the anonymity of the Internet?</a:t>
            </a:r>
          </a:p>
          <a:p>
            <a:pPr eaLnBrk="1" hangingPunct="1"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2800" dirty="0" smtClean="0"/>
              <a:t>What are the disadvantages of an identity system?</a:t>
            </a:r>
          </a:p>
          <a:p>
            <a:pPr eaLnBrk="1" hangingPunct="1"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2800" dirty="0" smtClean="0"/>
              <a:t>Are there advantages to an identity system beyond security?</a:t>
            </a:r>
          </a:p>
          <a:p>
            <a:pPr eaLnBrk="1" hangingPunct="1"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2800" dirty="0" smtClean="0"/>
              <a:t>Who should control a central identity system?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76213" y="762000"/>
            <a:ext cx="8791575" cy="579438"/>
          </a:xfrm>
        </p:spPr>
        <p:txBody>
          <a:bodyPr/>
          <a:lstStyle/>
          <a:p>
            <a:pPr eaLnBrk="1" hangingPunct="1"/>
            <a:r>
              <a:rPr lang="en-US" sz="3200" smtClean="0"/>
              <a:t>Securing Channels of Communication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7772400" cy="5105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3200" dirty="0" smtClean="0"/>
              <a:t>Secure Sockets Layer (SSL): 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2400" dirty="0" smtClean="0"/>
              <a:t>Establishes a secure, negotiated client-server session in which URL of requested document, along with contents, is encrypted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3200" dirty="0" smtClean="0"/>
              <a:t>S-HTTP: 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2400" dirty="0" smtClean="0"/>
              <a:t>Provides a secure message-oriented communications protocol designed for use in conjunction with HTTP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3200" dirty="0" smtClean="0"/>
              <a:t>Virtual Private Network (VPN): 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400" dirty="0" smtClean="0"/>
              <a:t>Allows remote users to securely access internal network via the Internet, using Point-to-Point Tunneling Protocol (PPTP</a:t>
            </a:r>
            <a:r>
              <a:rPr lang="en-US" sz="1600" dirty="0" smtClean="0"/>
              <a:t>)</a:t>
            </a:r>
            <a:endParaRPr 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305800" cy="579438"/>
          </a:xfrm>
          <a:noFill/>
        </p:spPr>
        <p:txBody>
          <a:bodyPr/>
          <a:lstStyle/>
          <a:p>
            <a:pPr eaLnBrk="1" hangingPunct="1"/>
            <a:r>
              <a:rPr lang="en-US" sz="3200" smtClean="0"/>
              <a:t>Secure Negotiated Sessions Using SSL</a:t>
            </a:r>
          </a:p>
        </p:txBody>
      </p:sp>
      <p:pic>
        <p:nvPicPr>
          <p:cNvPr id="32771" name="Picture 5" descr="EC-5 - Fig-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700" y="1447800"/>
            <a:ext cx="78486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557213" y="762000"/>
            <a:ext cx="8029575" cy="585788"/>
          </a:xfrm>
        </p:spPr>
        <p:txBody>
          <a:bodyPr/>
          <a:lstStyle/>
          <a:p>
            <a:pPr eaLnBrk="1" hangingPunct="1"/>
            <a:r>
              <a:rPr lang="en-US" sz="3200" smtClean="0"/>
              <a:t>Protecting Networks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0010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3200" dirty="0" smtClean="0"/>
              <a:t>Firewall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800" dirty="0" smtClean="0"/>
              <a:t>Hardware or software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800" dirty="0" smtClean="0"/>
              <a:t>Uses security policy to filter packets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800" dirty="0" smtClean="0"/>
              <a:t>Two main methods:</a:t>
            </a:r>
          </a:p>
          <a:p>
            <a:pPr marL="1371600" lvl="2" indent="-457200" eaLnBrk="1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  <a:defRPr/>
            </a:pPr>
            <a:r>
              <a:rPr lang="en-US" sz="2000" dirty="0" smtClean="0"/>
              <a:t>Packet filters</a:t>
            </a:r>
          </a:p>
          <a:p>
            <a:pPr marL="1371600" lvl="2" indent="-457200" eaLnBrk="1" hangingPunct="1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buFont typeface="+mj-lt"/>
              <a:buAutoNum type="arabicPeriod"/>
              <a:defRPr/>
            </a:pPr>
            <a:r>
              <a:rPr lang="en-US" sz="2000" dirty="0" smtClean="0"/>
              <a:t>Application gateways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3200" dirty="0" smtClean="0"/>
              <a:t>Proxy servers (proxies)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800" dirty="0" smtClean="0"/>
              <a:t>Software servers that handle all communications originating from or being sent to the Internet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557213" y="762000"/>
            <a:ext cx="8029575" cy="579438"/>
          </a:xfrm>
          <a:noFill/>
        </p:spPr>
        <p:txBody>
          <a:bodyPr/>
          <a:lstStyle/>
          <a:p>
            <a:pPr eaLnBrk="1" hangingPunct="1"/>
            <a:r>
              <a:rPr lang="en-US" sz="3200" smtClean="0"/>
              <a:t>Firewalls and Proxy Servers</a:t>
            </a:r>
          </a:p>
        </p:txBody>
      </p:sp>
      <p:pic>
        <p:nvPicPr>
          <p:cNvPr id="34819" name="Picture 5" descr="EC-5 - Fig-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700" y="1524000"/>
            <a:ext cx="7848600" cy="453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557213" y="762000"/>
            <a:ext cx="8029575" cy="579438"/>
          </a:xfrm>
        </p:spPr>
        <p:txBody>
          <a:bodyPr/>
          <a:lstStyle/>
          <a:p>
            <a:pPr eaLnBrk="1" hangingPunct="1"/>
            <a:r>
              <a:rPr lang="en-US" sz="3200" smtClean="0"/>
              <a:t>Protecting Servers and Clients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114800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1800"/>
              </a:spcAft>
              <a:defRPr/>
            </a:pPr>
            <a:r>
              <a:rPr lang="en-US" dirty="0" smtClean="0"/>
              <a:t>Operating system security enhancements</a:t>
            </a:r>
          </a:p>
          <a:p>
            <a:pPr lvl="1" eaLnBrk="1" hangingPunct="1">
              <a:spcBef>
                <a:spcPct val="0"/>
              </a:spcBef>
              <a:spcAft>
                <a:spcPts val="3600"/>
              </a:spcAft>
              <a:defRPr/>
            </a:pPr>
            <a:r>
              <a:rPr lang="en-US" dirty="0" smtClean="0"/>
              <a:t>Upgrades, patches</a:t>
            </a:r>
          </a:p>
          <a:p>
            <a:pPr eaLnBrk="1" hangingPunct="1">
              <a:spcBef>
                <a:spcPct val="0"/>
              </a:spcBef>
              <a:spcAft>
                <a:spcPts val="1800"/>
              </a:spcAft>
              <a:defRPr/>
            </a:pPr>
            <a:r>
              <a:rPr lang="en-US" dirty="0" smtClean="0"/>
              <a:t>Anti-virus software: </a:t>
            </a:r>
          </a:p>
          <a:p>
            <a:pPr lvl="1" eaLnBrk="1" hangingPunct="1">
              <a:spcBef>
                <a:spcPct val="0"/>
              </a:spcBef>
              <a:spcAft>
                <a:spcPts val="1800"/>
              </a:spcAft>
              <a:defRPr/>
            </a:pPr>
            <a:r>
              <a:rPr lang="en-US" dirty="0" smtClean="0"/>
              <a:t>Easiest and least expensive way to prevent threats to system integrity</a:t>
            </a:r>
          </a:p>
          <a:p>
            <a:pPr lvl="1" eaLnBrk="1" hangingPunct="1">
              <a:spcBef>
                <a:spcPct val="0"/>
              </a:spcBef>
              <a:spcAft>
                <a:spcPts val="1800"/>
              </a:spcAft>
              <a:defRPr/>
            </a:pPr>
            <a:r>
              <a:rPr lang="en-US" dirty="0" smtClean="0"/>
              <a:t>Requires daily updates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077913"/>
          </a:xfrm>
        </p:spPr>
        <p:txBody>
          <a:bodyPr anchor="t"/>
          <a:lstStyle/>
          <a:p>
            <a:pPr eaLnBrk="1" hangingPunct="1"/>
            <a:r>
              <a:rPr lang="en-US" sz="3200" smtClean="0"/>
              <a:t>Management Policies, Business Procedures, and Public Laws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191000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3200" dirty="0" smtClean="0"/>
              <a:t>U.S. firms and organizations spend 12% of IT budget on security hardware, software, services ($120 billion in 2009)</a:t>
            </a:r>
          </a:p>
          <a:p>
            <a:pPr eaLnBrk="1" hangingPunct="1"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3200" dirty="0" smtClean="0"/>
              <a:t>Managing risk includes</a:t>
            </a:r>
          </a:p>
          <a:p>
            <a:pPr lvl="1" eaLnBrk="1" hangingPunct="1"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2800" dirty="0" smtClean="0"/>
              <a:t>Technology</a:t>
            </a:r>
          </a:p>
          <a:p>
            <a:pPr lvl="1" eaLnBrk="1" hangingPunct="1"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2800" dirty="0" smtClean="0"/>
              <a:t>Effective management policies</a:t>
            </a:r>
          </a:p>
          <a:p>
            <a:pPr lvl="1" eaLnBrk="1" hangingPunct="1"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2800" dirty="0" smtClean="0"/>
              <a:t>Public laws and active enforcement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585788"/>
          </a:xfrm>
        </p:spPr>
        <p:txBody>
          <a:bodyPr/>
          <a:lstStyle/>
          <a:p>
            <a:pPr eaLnBrk="1" hangingPunct="1"/>
            <a:r>
              <a:rPr lang="en-US" sz="3200" smtClean="0"/>
              <a:t>A Security Plan: Management Policies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3200" dirty="0" smtClean="0"/>
              <a:t>Risk assessment</a:t>
            </a:r>
          </a:p>
          <a:p>
            <a:pPr eaLnBrk="1" hangingPunct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3200" dirty="0" smtClean="0"/>
              <a:t>Security policy</a:t>
            </a:r>
          </a:p>
          <a:p>
            <a:pPr eaLnBrk="1" hangingPunct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3200" dirty="0" smtClean="0"/>
              <a:t>Implementation plan</a:t>
            </a:r>
          </a:p>
          <a:p>
            <a:pPr lvl="1" eaLnBrk="1" hangingPunct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400" dirty="0" smtClean="0"/>
              <a:t>Security organization</a:t>
            </a:r>
          </a:p>
          <a:p>
            <a:pPr lvl="1" eaLnBrk="1" hangingPunct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400" dirty="0" smtClean="0"/>
              <a:t>Access controls</a:t>
            </a:r>
          </a:p>
          <a:p>
            <a:pPr lvl="1" eaLnBrk="1" hangingPunct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400" dirty="0" smtClean="0"/>
              <a:t>Authentication procedures, inc. biometrics</a:t>
            </a:r>
          </a:p>
          <a:p>
            <a:pPr lvl="1" eaLnBrk="1" hangingPunct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400" dirty="0" smtClean="0"/>
              <a:t>Authorization policies, authorization management systems</a:t>
            </a:r>
          </a:p>
          <a:p>
            <a:pPr eaLnBrk="1" hangingPunct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3200" dirty="0" smtClean="0"/>
              <a:t>Security audit</a:t>
            </a:r>
          </a:p>
          <a:p>
            <a:pPr eaLnBrk="1" hangingPunct="1">
              <a:defRPr/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557213" y="762000"/>
            <a:ext cx="8029575" cy="523875"/>
          </a:xfrm>
          <a:noFill/>
        </p:spPr>
        <p:txBody>
          <a:bodyPr/>
          <a:lstStyle/>
          <a:p>
            <a:pPr eaLnBrk="1" hangingPunct="1"/>
            <a:r>
              <a:rPr lang="en-US" sz="2800" smtClean="0"/>
              <a:t>Developing an E-commerce Security Plan</a:t>
            </a:r>
          </a:p>
        </p:txBody>
      </p:sp>
      <p:pic>
        <p:nvPicPr>
          <p:cNvPr id="38915" name="Picture 5" descr="EC-5 - Fig-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200" y="1577975"/>
            <a:ext cx="6019800" cy="482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0"/>
            <a:ext cx="8382000" cy="579438"/>
          </a:xfrm>
        </p:spPr>
        <p:txBody>
          <a:bodyPr/>
          <a:lstStyle/>
          <a:p>
            <a:pPr eaLnBrk="1" hangingPunct="1"/>
            <a:r>
              <a:rPr lang="en-US" sz="3200" smtClean="0"/>
              <a:t>The Role of Laws and Public Policy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382000" cy="4800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800" dirty="0" smtClean="0"/>
              <a:t>Laws that give authorities tools for identifying, tracing, prosecuting cybercriminals: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000" dirty="0" smtClean="0"/>
              <a:t>National Information Infrastructure Protection Act of 1996</a:t>
            </a:r>
            <a:endParaRPr lang="en-US" sz="1600" dirty="0" smtClean="0"/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000" dirty="0" smtClean="0"/>
              <a:t>USA Patriot Act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000" dirty="0" smtClean="0"/>
              <a:t>Homeland Security Act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800" dirty="0" smtClean="0"/>
              <a:t>Private and private-public cooperation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000" dirty="0" smtClean="0"/>
              <a:t>CERT Coordination Center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000" dirty="0" smtClean="0"/>
              <a:t>US-CERT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800" dirty="0" smtClean="0"/>
              <a:t>Government policies and controls on encryption software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800" dirty="0" smtClean="0"/>
              <a:t>OECD guidelines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85800"/>
            <a:ext cx="9144000" cy="1169988"/>
          </a:xfrm>
        </p:spPr>
        <p:txBody>
          <a:bodyPr/>
          <a:lstStyle/>
          <a:p>
            <a:pPr eaLnBrk="1" hangingPunct="1">
              <a:defRPr/>
            </a:pPr>
            <a:r>
              <a:rPr lang="en-US" sz="1800" i="1" dirty="0" smtClean="0">
                <a:solidFill>
                  <a:schemeClr val="accent5">
                    <a:lumMod val="50000"/>
                  </a:schemeClr>
                </a:solidFill>
              </a:rPr>
              <a:t>Insight on Technology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Think Your Smartphone Is Secure?</a:t>
            </a:r>
            <a:br>
              <a:rPr lang="en-US" sz="3200" dirty="0" smtClean="0"/>
            </a:br>
            <a:r>
              <a:rPr lang="en-US" sz="2000" i="1" dirty="0" smtClean="0">
                <a:solidFill>
                  <a:schemeClr val="accent5">
                    <a:lumMod val="50000"/>
                  </a:schemeClr>
                </a:solidFill>
              </a:rPr>
              <a:t>Class Discussion</a:t>
            </a:r>
            <a:endParaRPr lang="en-US" sz="3200" i="1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133600"/>
            <a:ext cx="8229600" cy="4038600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3200" dirty="0" smtClean="0"/>
              <a:t>What types of threats do smartphones face?</a:t>
            </a:r>
          </a:p>
          <a:p>
            <a:pPr eaLnBrk="1" hangingPunct="1"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3200" dirty="0" smtClean="0"/>
              <a:t>Are there any particular vulnerabilities to this type of device?</a:t>
            </a:r>
          </a:p>
          <a:p>
            <a:pPr eaLnBrk="1" hangingPunct="1"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3200" dirty="0" smtClean="0"/>
              <a:t>What did Nicolas Seriot’s “Spyphone” prove?</a:t>
            </a:r>
          </a:p>
          <a:p>
            <a:pPr eaLnBrk="1" hangingPunct="1"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3200" dirty="0" smtClean="0"/>
              <a:t>Are apps more or less likely to be subject to threats than traditional PC software programs?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557213" y="762000"/>
            <a:ext cx="8029575" cy="579438"/>
          </a:xfrm>
        </p:spPr>
        <p:txBody>
          <a:bodyPr/>
          <a:lstStyle/>
          <a:p>
            <a:pPr eaLnBrk="1" hangingPunct="1"/>
            <a:r>
              <a:rPr lang="en-US" sz="3200" smtClean="0"/>
              <a:t>Types of Payment Systems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572000"/>
          </a:xfrm>
        </p:spPr>
        <p:txBody>
          <a:bodyPr/>
          <a:lstStyle/>
          <a:p>
            <a:pPr eaLnBrk="1" hangingPunct="1">
              <a:spcBef>
                <a:spcPct val="0"/>
              </a:spcBef>
              <a:defRPr/>
            </a:pPr>
            <a:r>
              <a:rPr lang="en-US" sz="3200" dirty="0" smtClean="0"/>
              <a:t>Cash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2400" dirty="0" smtClean="0"/>
              <a:t>Most common form of payment in terms of number of transactions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400" dirty="0" smtClean="0"/>
              <a:t>Instantly convertible into other forms of value without intermediation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en-US" sz="3200" dirty="0" smtClean="0"/>
              <a:t>Checking Transfer</a:t>
            </a:r>
          </a:p>
          <a:p>
            <a:pPr lvl="1" eaLnBrk="1" hangingPunct="1"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400" dirty="0" smtClean="0"/>
              <a:t>Second most common payment form in U.S. in terms of number of transactions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en-US" sz="3200" dirty="0" smtClean="0"/>
              <a:t>Credit Card</a:t>
            </a:r>
          </a:p>
          <a:p>
            <a:pPr lvl="1" eaLnBrk="1" hangingPunct="1">
              <a:spcBef>
                <a:spcPct val="0"/>
              </a:spcBef>
              <a:defRPr/>
            </a:pPr>
            <a:r>
              <a:rPr lang="en-US" sz="2400" dirty="0" smtClean="0"/>
              <a:t>Credit card associations</a:t>
            </a:r>
          </a:p>
          <a:p>
            <a:pPr lvl="1" eaLnBrk="1" hangingPunct="1">
              <a:spcBef>
                <a:spcPct val="0"/>
              </a:spcBef>
              <a:defRPr/>
            </a:pPr>
            <a:r>
              <a:rPr lang="en-US" sz="2400" dirty="0" smtClean="0"/>
              <a:t>Issuing banks</a:t>
            </a:r>
          </a:p>
          <a:p>
            <a:pPr lvl="1" eaLnBrk="1" hangingPunct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400" dirty="0" smtClean="0"/>
              <a:t>Processing centers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557213" y="762000"/>
            <a:ext cx="8029575" cy="585788"/>
          </a:xfrm>
        </p:spPr>
        <p:txBody>
          <a:bodyPr/>
          <a:lstStyle/>
          <a:p>
            <a:pPr eaLnBrk="1" hangingPunct="1"/>
            <a:r>
              <a:rPr lang="en-US" sz="3200" smtClean="0"/>
              <a:t>Types of Payment Systems (cont.)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572000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3200" dirty="0" smtClean="0"/>
              <a:t>Stored Value</a:t>
            </a:r>
          </a:p>
          <a:p>
            <a:pPr lvl="1" eaLnBrk="1" hangingPunct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400" dirty="0" smtClean="0"/>
              <a:t>Funds deposited into account, from which funds are paid out or withdrawn as needed, e.g. debit cards, gift certificates</a:t>
            </a:r>
          </a:p>
          <a:p>
            <a:pPr lvl="1" eaLnBrk="1" hangingPunct="1">
              <a:spcBef>
                <a:spcPct val="0"/>
              </a:spcBef>
              <a:spcAft>
                <a:spcPts val="1200"/>
              </a:spcAft>
              <a:buSzPct val="50000"/>
              <a:defRPr/>
            </a:pPr>
            <a:r>
              <a:rPr lang="en-US" sz="2400" dirty="0" smtClean="0"/>
              <a:t>Peer-to-peer payment systems</a:t>
            </a:r>
          </a:p>
          <a:p>
            <a:pPr eaLnBrk="1" hangingPunct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3200" dirty="0" smtClean="0"/>
              <a:t>Accumulating Balance</a:t>
            </a:r>
          </a:p>
          <a:p>
            <a:pPr lvl="1" eaLnBrk="1" hangingPunct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400" dirty="0" smtClean="0"/>
              <a:t>Accounts that accumulate expenditures and to which consumers make period payments</a:t>
            </a:r>
          </a:p>
          <a:p>
            <a:pPr lvl="1" eaLnBrk="1" hangingPunct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400" dirty="0" smtClean="0"/>
              <a:t>e.g. Utility, phone, American Express accounts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ble5-6.t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762000"/>
            <a:ext cx="7239000" cy="5486400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252413" y="762000"/>
            <a:ext cx="8639175" cy="579438"/>
          </a:xfrm>
        </p:spPr>
        <p:txBody>
          <a:bodyPr/>
          <a:lstStyle/>
          <a:p>
            <a:pPr eaLnBrk="1" hangingPunct="1"/>
            <a:r>
              <a:rPr lang="en-US" sz="3200" smtClean="0"/>
              <a:t>E-commerce Payment Systems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600"/>
              </a:spcAft>
              <a:defRPr/>
            </a:pPr>
            <a:r>
              <a:rPr lang="en-US" dirty="0" smtClean="0"/>
              <a:t>Credit cards</a:t>
            </a:r>
          </a:p>
          <a:p>
            <a:pPr lvl="1" eaLnBrk="1" hangingPunct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800" dirty="0" smtClean="0"/>
              <a:t>55 % of online payments in 2009  (U.S.)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defRPr/>
            </a:pPr>
            <a:r>
              <a:rPr lang="en-US" dirty="0" smtClean="0"/>
              <a:t>Debit cards</a:t>
            </a:r>
          </a:p>
          <a:p>
            <a:pPr lvl="1" eaLnBrk="1" hangingPunct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800" dirty="0" smtClean="0"/>
              <a:t>28 % online payments in 2009 (U.S.)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defRPr/>
            </a:pPr>
            <a:r>
              <a:rPr lang="en-US" dirty="0" smtClean="0"/>
              <a:t>Limitations of online credit card payment</a:t>
            </a:r>
          </a:p>
          <a:p>
            <a:pPr lvl="1" eaLnBrk="1" hangingPunct="1"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800" dirty="0" smtClean="0"/>
              <a:t>Security</a:t>
            </a:r>
          </a:p>
          <a:p>
            <a:pPr lvl="1" eaLnBrk="1" hangingPunct="1"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800" dirty="0" smtClean="0"/>
              <a:t>Cost</a:t>
            </a:r>
          </a:p>
          <a:p>
            <a:pPr lvl="1" eaLnBrk="1" hangingPunct="1"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800" dirty="0" smtClean="0"/>
              <a:t>Social equity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" y="762000"/>
            <a:ext cx="8458200" cy="523875"/>
          </a:xfrm>
          <a:noFill/>
        </p:spPr>
        <p:txBody>
          <a:bodyPr/>
          <a:lstStyle/>
          <a:p>
            <a:pPr eaLnBrk="1" hangingPunct="1"/>
            <a:r>
              <a:rPr lang="en-US" sz="2800" smtClean="0"/>
              <a:t>How an Online Credit Transaction Works</a:t>
            </a:r>
          </a:p>
        </p:txBody>
      </p:sp>
      <p:pic>
        <p:nvPicPr>
          <p:cNvPr id="46083" name="Picture 4" descr="EC-6 - Fig-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8263" y="1444625"/>
            <a:ext cx="6467475" cy="480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0"/>
          <p:cNvSpPr>
            <a:spLocks noGrp="1"/>
          </p:cNvSpPr>
          <p:nvPr>
            <p:ph type="title"/>
          </p:nvPr>
        </p:nvSpPr>
        <p:spPr>
          <a:xfrm>
            <a:off x="0" y="762000"/>
            <a:ext cx="9144000" cy="585788"/>
          </a:xfrm>
        </p:spPr>
        <p:txBody>
          <a:bodyPr/>
          <a:lstStyle/>
          <a:p>
            <a:pPr eaLnBrk="1" hangingPunct="1"/>
            <a:r>
              <a:rPr lang="en-US" sz="3200" smtClean="0"/>
              <a:t>E-commerce Payment Systems </a:t>
            </a:r>
            <a:r>
              <a:rPr lang="en-US" sz="2400" smtClean="0"/>
              <a:t>(cont.)</a:t>
            </a:r>
            <a:endParaRPr lang="en-US" sz="3200" smtClean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/>
          <a:lstStyle/>
          <a:p>
            <a:pPr eaLnBrk="1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3200" dirty="0" smtClean="0"/>
              <a:t>Digital wallets</a:t>
            </a:r>
          </a:p>
          <a:p>
            <a:pPr lvl="1" eaLnBrk="1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2000" dirty="0" smtClean="0"/>
              <a:t>Emulates functionality of wallet by authenticating consumer, storing and transferring value, and securing payment process from consumer to merchant</a:t>
            </a:r>
            <a:endParaRPr lang="en-US" sz="1400" dirty="0" smtClean="0"/>
          </a:p>
          <a:p>
            <a:pPr lvl="1" eaLnBrk="1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2000" dirty="0" smtClean="0"/>
              <a:t>Early efforts to popularize failed</a:t>
            </a:r>
          </a:p>
          <a:p>
            <a:pPr lvl="1" eaLnBrk="1" hangingPunct="1">
              <a:spcBef>
                <a:spcPts val="0"/>
              </a:spcBef>
              <a:spcAft>
                <a:spcPts val="2400"/>
              </a:spcAft>
              <a:defRPr/>
            </a:pPr>
            <a:r>
              <a:rPr lang="en-US" sz="2000" dirty="0" smtClean="0"/>
              <a:t>Newest effort: Google Checkout</a:t>
            </a:r>
          </a:p>
          <a:p>
            <a:pPr eaLnBrk="1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3200" dirty="0" smtClean="0"/>
              <a:t>Digital cash</a:t>
            </a:r>
          </a:p>
          <a:p>
            <a:pPr lvl="1" eaLnBrk="1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2000" dirty="0" smtClean="0"/>
              <a:t>Value storage and exchange using tokens </a:t>
            </a:r>
          </a:p>
          <a:p>
            <a:pPr lvl="1" eaLnBrk="1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2000" dirty="0" smtClean="0"/>
              <a:t>Most early examples have disappeared; protocols and practices too complex</a:t>
            </a:r>
          </a:p>
          <a:p>
            <a:pPr lvl="1" eaLnBrk="1" hangingPunct="1">
              <a:defRPr/>
            </a:pPr>
            <a:endParaRPr lang="en-US" sz="2800" dirty="0" smtClean="0"/>
          </a:p>
          <a:p>
            <a:pPr lvl="1" eaLnBrk="1" hangingPunct="1">
              <a:defRPr/>
            </a:pPr>
            <a:endParaRPr lang="en-US" sz="2800" dirty="0" smtClean="0"/>
          </a:p>
          <a:p>
            <a:pPr lvl="1" eaLnBrk="1" hangingPunct="1"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557213" y="762000"/>
            <a:ext cx="8029575" cy="585788"/>
          </a:xfrm>
        </p:spPr>
        <p:txBody>
          <a:bodyPr/>
          <a:lstStyle/>
          <a:p>
            <a:pPr eaLnBrk="1" hangingPunct="1"/>
            <a:r>
              <a:rPr lang="en-US" sz="3200" smtClean="0"/>
              <a:t>E-commerce Payment Systems </a:t>
            </a:r>
            <a:r>
              <a:rPr lang="en-US" sz="2400" smtClean="0"/>
              <a:t>(cont.)</a:t>
            </a:r>
            <a:endParaRPr lang="en-US" sz="3200" smtClean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3200" dirty="0" smtClean="0"/>
              <a:t>Online stored value systems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400" dirty="0" smtClean="0"/>
              <a:t>Based on value stored in a consumer’s bank, checking, or credit card account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2400" dirty="0" smtClean="0"/>
              <a:t>PayPal, smart cards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3200" dirty="0" smtClean="0"/>
              <a:t>Digital accumulated balance payment</a:t>
            </a:r>
          </a:p>
          <a:p>
            <a:pPr lvl="1" eaLnBrk="1" hangingPunct="1"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2400" dirty="0" smtClean="0"/>
              <a:t>Users accumulate a debit balance for which they are billed at the end of the month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3200" dirty="0" smtClean="0"/>
              <a:t>Digital checking:</a:t>
            </a:r>
          </a:p>
          <a:p>
            <a:pPr lvl="1" eaLnBrk="1" hangingPunct="1"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400" dirty="0" smtClean="0"/>
              <a:t>Extends functionality of existing checking accounts for use online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0"/>
            <a:ext cx="8029575" cy="1077913"/>
          </a:xfrm>
        </p:spPr>
        <p:txBody>
          <a:bodyPr anchor="t"/>
          <a:lstStyle/>
          <a:p>
            <a:pPr eaLnBrk="1" hangingPunct="1"/>
            <a:r>
              <a:rPr lang="en-US" sz="3200" smtClean="0"/>
              <a:t>Mobile Payment Systems</a:t>
            </a:r>
            <a:br>
              <a:rPr lang="en-US" sz="3200" smtClean="0"/>
            </a:br>
            <a:endParaRPr lang="en-US" sz="3200" smtClean="0"/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800" dirty="0" smtClean="0"/>
              <a:t>Use of mobile handsets as payment devices well-established in Europe, Japan, South Korea</a:t>
            </a:r>
          </a:p>
          <a:p>
            <a:pPr eaLnBrk="1" hangingPunct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800" dirty="0" smtClean="0"/>
              <a:t>Japanese mobile payment systems</a:t>
            </a:r>
          </a:p>
          <a:p>
            <a:pPr lvl="1" eaLnBrk="1" hangingPunct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400" dirty="0" smtClean="0"/>
              <a:t>E-money (stored value)</a:t>
            </a:r>
          </a:p>
          <a:p>
            <a:pPr lvl="1" eaLnBrk="1" hangingPunct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400" dirty="0" smtClean="0"/>
              <a:t>Mobile debit cards</a:t>
            </a:r>
          </a:p>
          <a:p>
            <a:pPr lvl="1" eaLnBrk="1" hangingPunct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400" dirty="0" smtClean="0"/>
              <a:t>Mobile credit cards</a:t>
            </a:r>
          </a:p>
          <a:p>
            <a:pPr eaLnBrk="1" hangingPunct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800" dirty="0" smtClean="0"/>
              <a:t>Not as well established yet in U.S</a:t>
            </a:r>
          </a:p>
          <a:p>
            <a:pPr lvl="1" eaLnBrk="1" hangingPunct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400" dirty="0" smtClean="0"/>
              <a:t>Majority of purchases are digital content for use on cell phone</a:t>
            </a:r>
          </a:p>
          <a:p>
            <a:pPr eaLnBrk="1" hangingPunct="1">
              <a:defRPr/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76213" y="685800"/>
            <a:ext cx="8791575" cy="1508125"/>
          </a:xfrm>
        </p:spPr>
        <p:txBody>
          <a:bodyPr/>
          <a:lstStyle/>
          <a:p>
            <a:pPr eaLnBrk="1" hangingPunct="1">
              <a:defRPr/>
            </a:pPr>
            <a:r>
              <a:rPr lang="en-US" sz="2000" i="1" dirty="0" smtClean="0">
                <a:solidFill>
                  <a:schemeClr val="accent5">
                    <a:lumMod val="50000"/>
                  </a:schemeClr>
                </a:solidFill>
              </a:rPr>
              <a:t>Insight on Business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2800" dirty="0" smtClean="0"/>
              <a:t>Mobile Payment’s Future: </a:t>
            </a:r>
            <a:br>
              <a:rPr lang="en-US" sz="2800" dirty="0" smtClean="0"/>
            </a:br>
            <a:r>
              <a:rPr lang="en-US" sz="2400" dirty="0" smtClean="0"/>
              <a:t>Wavepayme, Textpayme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2000" i="1" dirty="0" smtClean="0">
                <a:solidFill>
                  <a:schemeClr val="accent5">
                    <a:lumMod val="50000"/>
                  </a:schemeClr>
                </a:solidFill>
              </a:rPr>
              <a:t>Group Discussion</a:t>
            </a:r>
            <a:endParaRPr lang="en-US" sz="3200" i="1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438400"/>
            <a:ext cx="8229600" cy="38100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 smtClean="0"/>
              <a:t>What technologies make mobile payment more feasible now than in the past?</a:t>
            </a:r>
          </a:p>
          <a:p>
            <a:pPr eaLnBrk="1" hangingPunct="1">
              <a:defRPr/>
            </a:pPr>
            <a:r>
              <a:rPr lang="en-US" sz="3200" dirty="0" smtClean="0"/>
              <a:t>Describe some new experiments that are helping to develop mobile payment systems.</a:t>
            </a:r>
          </a:p>
          <a:p>
            <a:pPr eaLnBrk="1" hangingPunct="1">
              <a:defRPr/>
            </a:pPr>
            <a:r>
              <a:rPr lang="en-US" sz="3200" dirty="0" smtClean="0"/>
              <a:t>How has PayPal responded?</a:t>
            </a:r>
          </a:p>
          <a:p>
            <a:pPr eaLnBrk="1" hangingPunct="1">
              <a:defRPr/>
            </a:pPr>
            <a:r>
              <a:rPr lang="en-US" sz="3200" dirty="0" smtClean="0"/>
              <a:t>Why haven’t mobile payment systems grown faster?  What factors will spur their growth?</a:t>
            </a:r>
          </a:p>
          <a:p>
            <a:pPr eaLnBrk="1" hangingPunct="1">
              <a:defRPr/>
            </a:pPr>
            <a:endParaRPr lang="en-US" sz="3200" dirty="0" smtClean="0"/>
          </a:p>
          <a:p>
            <a:pPr eaLnBrk="1" hangingPunct="1">
              <a:defRPr/>
            </a:pP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066800"/>
          </a:xfrm>
        </p:spPr>
        <p:txBody>
          <a:bodyPr/>
          <a:lstStyle/>
          <a:p>
            <a:pPr eaLnBrk="1" hangingPunct="1"/>
            <a:r>
              <a:rPr lang="en-US" sz="3200" smtClean="0"/>
              <a:t>Electronic Billing Presentment and Payment (EBPP)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2296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3200" dirty="0" smtClean="0"/>
              <a:t>Online payment systems for monthly bills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3200" dirty="0" smtClean="0"/>
              <a:t>65% + of households in 2010 used some EBPP; expected to continue to grow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3200" dirty="0" smtClean="0"/>
              <a:t>Two competing EBPP business models: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800" dirty="0" smtClean="0"/>
              <a:t>Biller-direct (dominant model)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2800" dirty="0" smtClean="0"/>
              <a:t>Consolidator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3200" dirty="0" smtClean="0"/>
              <a:t>Both models are supported by EBPP infrastructure providers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C7E_powerpoint">
  <a:themeElements>
    <a:clrScheme name="EC7E powerpoint">
      <a:dk1>
        <a:srgbClr val="003E75"/>
      </a:dk1>
      <a:lt1>
        <a:sysClr val="window" lastClr="FFFFFF"/>
      </a:lt1>
      <a:dk2>
        <a:srgbClr val="003E75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BFBFBF"/>
      </a:accent5>
      <a:accent6>
        <a:srgbClr val="47596C"/>
      </a:accent6>
      <a:hlink>
        <a:srgbClr val="EB8803"/>
      </a:hlink>
      <a:folHlink>
        <a:srgbClr val="5F7791"/>
      </a:folHlink>
    </a:clrScheme>
    <a:fontScheme name="EC6E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Presentation2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2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2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2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2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2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2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EC7E_powerpoint</Template>
  <TotalTime>0</TotalTime>
  <Words>1693</Words>
  <Application>Microsoft Office PowerPoint</Application>
  <PresentationFormat>On-screen Show (4:3)</PresentationFormat>
  <Paragraphs>319</Paragraphs>
  <Slides>49</Slides>
  <Notes>49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8" baseType="lpstr">
      <vt:lpstr>Tahoma</vt:lpstr>
      <vt:lpstr>Arial</vt:lpstr>
      <vt:lpstr>Georgia</vt:lpstr>
      <vt:lpstr>Calibri</vt:lpstr>
      <vt:lpstr>Wingdings</vt:lpstr>
      <vt:lpstr>Times New Roman</vt:lpstr>
      <vt:lpstr>Monotype Sorts</vt:lpstr>
      <vt:lpstr>Times</vt:lpstr>
      <vt:lpstr>EC7E_powerpoint</vt:lpstr>
      <vt:lpstr>Slide 1</vt:lpstr>
      <vt:lpstr>Cyberwar:  Mutually Assured Destruction 2.0 Class Discussion</vt:lpstr>
      <vt:lpstr>The E-commerce Security Environment</vt:lpstr>
      <vt:lpstr>Types of Attacks Against Computer Systems (Cybercrime)</vt:lpstr>
      <vt:lpstr>What Is Good E-commerce Security?</vt:lpstr>
      <vt:lpstr>The E-commerce Security Environment</vt:lpstr>
      <vt:lpstr>Slide 7</vt:lpstr>
      <vt:lpstr>The Tension Between Security and Other Values</vt:lpstr>
      <vt:lpstr>Security Threats in the E-commerce Environment</vt:lpstr>
      <vt:lpstr>A Typical  E-commerce Transaction</vt:lpstr>
      <vt:lpstr>Vulnerable Points in an  E-commerce Environment</vt:lpstr>
      <vt:lpstr>Most Common Security Threats in the  E-commerce Environment</vt:lpstr>
      <vt:lpstr>Most Common Security Threats (cont.)</vt:lpstr>
      <vt:lpstr>Most Common Security Threats (cont.)</vt:lpstr>
      <vt:lpstr>Most Common Security Threats (cont.)</vt:lpstr>
      <vt:lpstr>Technology Solutions</vt:lpstr>
      <vt:lpstr>Tools Available to Achieve Site Security</vt:lpstr>
      <vt:lpstr>Encryption</vt:lpstr>
      <vt:lpstr>Symmetric Key Encryption</vt:lpstr>
      <vt:lpstr>Public Key Encryption</vt:lpstr>
      <vt:lpstr>Public Key Cryptography – A Simple Case</vt:lpstr>
      <vt:lpstr>Public Key Encryption using Digital Signatures and Hash Digests</vt:lpstr>
      <vt:lpstr>Public Key Cryptography with Digital Signatures</vt:lpstr>
      <vt:lpstr>Digital Envelopes</vt:lpstr>
      <vt:lpstr>Creating a Digital Envelope</vt:lpstr>
      <vt:lpstr>Digital Certificates and  Public Key Infrastructure (PKI)</vt:lpstr>
      <vt:lpstr>Digital Certificates and Certification Authorities</vt:lpstr>
      <vt:lpstr>Limits to Encryption Solutions</vt:lpstr>
      <vt:lpstr>Insight on Society Web Dogs and Anonymity Class Discussion</vt:lpstr>
      <vt:lpstr>Securing Channels of Communication</vt:lpstr>
      <vt:lpstr>Secure Negotiated Sessions Using SSL</vt:lpstr>
      <vt:lpstr>Protecting Networks</vt:lpstr>
      <vt:lpstr>Firewalls and Proxy Servers</vt:lpstr>
      <vt:lpstr>Protecting Servers and Clients</vt:lpstr>
      <vt:lpstr>Management Policies, Business Procedures, and Public Laws</vt:lpstr>
      <vt:lpstr>A Security Plan: Management Policies</vt:lpstr>
      <vt:lpstr>Developing an E-commerce Security Plan</vt:lpstr>
      <vt:lpstr>The Role of Laws and Public Policy</vt:lpstr>
      <vt:lpstr>Insight on Technology Think Your Smartphone Is Secure? Class Discussion</vt:lpstr>
      <vt:lpstr>Types of Payment Systems</vt:lpstr>
      <vt:lpstr>Types of Payment Systems (cont.)</vt:lpstr>
      <vt:lpstr>Slide 42</vt:lpstr>
      <vt:lpstr>E-commerce Payment Systems</vt:lpstr>
      <vt:lpstr>How an Online Credit Transaction Works</vt:lpstr>
      <vt:lpstr>E-commerce Payment Systems (cont.)</vt:lpstr>
      <vt:lpstr>E-commerce Payment Systems (cont.)</vt:lpstr>
      <vt:lpstr>Mobile Payment Systems </vt:lpstr>
      <vt:lpstr>Insight on Business Mobile Payment’s Future:  Wavepayme, Textpayme Group Discussion</vt:lpstr>
      <vt:lpstr>Electronic Billing Presentment and Payment (EBPP)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/>
  <cp:revision>7</cp:revision>
  <dcterms:created xsi:type="dcterms:W3CDTF">2010-11-12T14:50:04Z</dcterms:created>
  <dcterms:modified xsi:type="dcterms:W3CDTF">2020-03-30T16:48:26Z</dcterms:modified>
</cp:coreProperties>
</file>